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7"/>
  </p:notesMasterIdLst>
  <p:sldIdLst>
    <p:sldId id="256" r:id="rId2"/>
    <p:sldId id="257"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8"/>
    <p:restoredTop sz="94703"/>
  </p:normalViewPr>
  <p:slideViewPr>
    <p:cSldViewPr snapToGrid="0">
      <p:cViewPr varScale="1">
        <p:scale>
          <a:sx n="261" d="100"/>
          <a:sy n="261" d="100"/>
        </p:scale>
        <p:origin x="1496"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evanbot@berkeley.edu"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witter.com/SwiftOnSecurity/status/83205549725148774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submit an announcements doodle? Email </a:t>
            </a:r>
            <a:r>
              <a:rPr lang="en" u="sng">
                <a:solidFill>
                  <a:schemeClr val="hlink"/>
                </a:solidFill>
                <a:hlinkClick r:id="rId3"/>
              </a:rPr>
              <a:t>evanbot@berkeley.edu</a:t>
            </a:r>
            <a:r>
              <a:rPr lang="en"/>
              <a:t> or post on Piazza!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26b610265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26b610265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Shafi and Silvio won Turing award for probabilistic encryption, proving the need for randomization, laying foundations for modern cryptography and much stronger guarantees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What if there is an adversary that can win with probability 0.4?</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52fc3a8986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52fc3a8986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https://twitter.com/SwiftOnSecurity/status/832055497251487744</a:t>
            </a:r>
            <a:r>
              <a:rPr lang="en">
                <a:solidFill>
                  <a:schemeClr val="dk1"/>
                </a:solidFill>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stop to chew on this.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126b610265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126b610265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52fc3a8986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52fc3a8986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52fc3a8986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2fc3a8986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26b61026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26b61026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TODO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52fc3a8986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52fc3a8986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52fc3a8986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52fc3a8986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52fc3a89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52fc3a89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52fc3a8986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52fc3a8986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twitter.com/SwiftOnSecurity/status/832055497251487744"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Cryptography</a:t>
            </a:r>
            <a:endParaRPr/>
          </a:p>
        </p:txBody>
      </p:sp>
      <p:sp>
        <p:nvSpPr>
          <p:cNvPr id="74" name="Google Shape;74;p17"/>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CS 161 Fall 2022 - Lecture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often describe cryptographic problems using a common cast of characters</a:t>
            </a:r>
            <a:endParaRPr/>
          </a:p>
          <a:p>
            <a:pPr marL="457200" lvl="0" indent="-342900" algn="l" rtl="0">
              <a:spcBef>
                <a:spcPts val="0"/>
              </a:spcBef>
              <a:spcAft>
                <a:spcPts val="0"/>
              </a:spcAft>
              <a:buSzPts val="1800"/>
              <a:buChar char="●"/>
            </a:pPr>
            <a:r>
              <a:rPr lang="en"/>
              <a:t>One scenario:</a:t>
            </a:r>
            <a:endParaRPr/>
          </a:p>
          <a:p>
            <a:pPr marL="914400" lvl="1" indent="-317500" algn="l" rtl="0">
              <a:spcBef>
                <a:spcPts val="0"/>
              </a:spcBef>
              <a:spcAft>
                <a:spcPts val="0"/>
              </a:spcAft>
              <a:buSzPts val="1400"/>
              <a:buChar char="○"/>
            </a:pPr>
            <a:r>
              <a:rPr lang="en"/>
              <a:t>Alice wants to send a message to Bob.</a:t>
            </a:r>
            <a:endParaRPr/>
          </a:p>
          <a:p>
            <a:pPr marL="914400" lvl="1" indent="-317500" algn="l" rtl="0">
              <a:spcBef>
                <a:spcPts val="0"/>
              </a:spcBef>
              <a:spcAft>
                <a:spcPts val="0"/>
              </a:spcAft>
              <a:buSzPts val="1400"/>
              <a:buChar char="○"/>
            </a:pPr>
            <a:r>
              <a:rPr lang="en"/>
              <a:t>However, Eve is going to </a:t>
            </a:r>
            <a:r>
              <a:rPr lang="en" i="1"/>
              <a:t>eavesdrop</a:t>
            </a:r>
            <a:r>
              <a:rPr lang="en"/>
              <a:t> on the communication channel.</a:t>
            </a:r>
            <a:endParaRPr/>
          </a:p>
          <a:p>
            <a:pPr marL="914400" lvl="1" indent="-317500" algn="l" rtl="0">
              <a:spcBef>
                <a:spcPts val="0"/>
              </a:spcBef>
              <a:spcAft>
                <a:spcPts val="0"/>
              </a:spcAft>
              <a:buSzPts val="1400"/>
              <a:buChar char="○"/>
            </a:pPr>
            <a:r>
              <a:rPr lang="en"/>
              <a:t>How does Alice send the message to Bob without Eve learning about the message?</a:t>
            </a:r>
            <a:endParaRPr/>
          </a:p>
          <a:p>
            <a:pPr marL="457200" lvl="0" indent="-342900" algn="l" rtl="0">
              <a:spcBef>
                <a:spcPts val="0"/>
              </a:spcBef>
              <a:spcAft>
                <a:spcPts val="0"/>
              </a:spcAft>
              <a:buSzPts val="1800"/>
              <a:buChar char="●"/>
            </a:pPr>
            <a:r>
              <a:rPr lang="en"/>
              <a:t>Another scenario:</a:t>
            </a:r>
            <a:endParaRPr/>
          </a:p>
          <a:p>
            <a:pPr marL="914400" lvl="1" indent="-317500" algn="l" rtl="0">
              <a:spcBef>
                <a:spcPts val="0"/>
              </a:spcBef>
              <a:spcAft>
                <a:spcPts val="0"/>
              </a:spcAft>
              <a:buSzPts val="1400"/>
              <a:buChar char="○"/>
            </a:pPr>
            <a:r>
              <a:rPr lang="en"/>
              <a:t>Bob wants to send a message to Alice.</a:t>
            </a:r>
            <a:endParaRPr/>
          </a:p>
          <a:p>
            <a:pPr marL="914400" lvl="1" indent="-317500" algn="l" rtl="0">
              <a:spcBef>
                <a:spcPts val="0"/>
              </a:spcBef>
              <a:spcAft>
                <a:spcPts val="0"/>
              </a:spcAft>
              <a:buSzPts val="1400"/>
              <a:buChar char="○"/>
            </a:pPr>
            <a:r>
              <a:rPr lang="en"/>
              <a:t>However, Mallory is going to </a:t>
            </a:r>
            <a:r>
              <a:rPr lang="en" i="1"/>
              <a:t>tamper</a:t>
            </a:r>
            <a:r>
              <a:rPr lang="en"/>
              <a:t> with the communication channel.</a:t>
            </a:r>
            <a:endParaRPr/>
          </a:p>
          <a:p>
            <a:pPr marL="914400" lvl="1" indent="-317500" algn="l" rtl="0">
              <a:spcBef>
                <a:spcPts val="0"/>
              </a:spcBef>
              <a:spcAft>
                <a:spcPts val="0"/>
              </a:spcAft>
              <a:buSzPts val="1400"/>
              <a:buChar char="○"/>
            </a:pPr>
            <a:r>
              <a:rPr lang="en"/>
              <a:t>How does Bob send the message to Alice without Mallory changing the message?</a:t>
            </a:r>
            <a:endParaRPr/>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most basic building block of any cryptographic scheme: The </a:t>
            </a:r>
            <a:r>
              <a:rPr lang="en" b="1"/>
              <a:t>key</a:t>
            </a:r>
            <a:endParaRPr b="1"/>
          </a:p>
          <a:p>
            <a:pPr marL="457200" lvl="0" indent="-342900" algn="l" rtl="0">
              <a:spcBef>
                <a:spcPts val="0"/>
              </a:spcBef>
              <a:spcAft>
                <a:spcPts val="0"/>
              </a:spcAft>
              <a:buSzPts val="1800"/>
              <a:buChar char="●"/>
            </a:pPr>
            <a:r>
              <a:rPr lang="en"/>
              <a:t>We can use the key in our algorithms to secure messages</a:t>
            </a:r>
            <a:endParaRPr/>
          </a:p>
          <a:p>
            <a:pPr marL="457200" lvl="0" indent="-342900" algn="l" rtl="0">
              <a:spcBef>
                <a:spcPts val="0"/>
              </a:spcBef>
              <a:spcAft>
                <a:spcPts val="0"/>
              </a:spcAft>
              <a:buSzPts val="1800"/>
              <a:buChar char="●"/>
            </a:pPr>
            <a:r>
              <a:rPr lang="en"/>
              <a:t>Two models of keys:</a:t>
            </a:r>
            <a:endParaRPr/>
          </a:p>
          <a:p>
            <a:pPr marL="914400" lvl="1" indent="-317500" algn="l" rtl="0">
              <a:spcBef>
                <a:spcPts val="0"/>
              </a:spcBef>
              <a:spcAft>
                <a:spcPts val="0"/>
              </a:spcAft>
              <a:buSzPts val="1400"/>
              <a:buChar char="○"/>
            </a:pPr>
            <a:r>
              <a:rPr lang="en" b="1"/>
              <a:t>Symmetric key model</a:t>
            </a:r>
            <a:r>
              <a:rPr lang="en"/>
              <a:t>: Alice and Bob both know the value of the same secret key.</a:t>
            </a:r>
            <a:endParaRPr/>
          </a:p>
          <a:p>
            <a:pPr marL="914400" lvl="1" indent="-317500" algn="l" rtl="0">
              <a:spcBef>
                <a:spcPts val="0"/>
              </a:spcBef>
              <a:spcAft>
                <a:spcPts val="0"/>
              </a:spcAft>
              <a:buSzPts val="1400"/>
              <a:buChar char="○"/>
            </a:pPr>
            <a:r>
              <a:rPr lang="en" b="1"/>
              <a:t>Asymmetric key model</a:t>
            </a:r>
            <a:r>
              <a:rPr lang="en"/>
              <a:t>: Everybody has two keys, a secret key and a public key.</a:t>
            </a:r>
            <a:endParaRPr/>
          </a:p>
          <a:p>
            <a:pPr marL="1371600" lvl="2" indent="-317500" algn="l" rtl="0">
              <a:spcBef>
                <a:spcPts val="0"/>
              </a:spcBef>
              <a:spcAft>
                <a:spcPts val="0"/>
              </a:spcAft>
              <a:buSzPts val="1400"/>
              <a:buChar char="■"/>
            </a:pPr>
            <a:r>
              <a:rPr lang="en"/>
              <a:t>Example: You might remember RSA encryption from CS 70</a:t>
            </a:r>
            <a:endParaRPr/>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382" name="Google Shape;382;p49"/>
          <p:cNvPicPr preferRelativeResize="0"/>
          <p:nvPr/>
        </p:nvPicPr>
        <p:blipFill>
          <a:blip r:embed="rId3">
            <a:alphaModFix/>
          </a:blip>
          <a:stretch>
            <a:fillRect/>
          </a:stretch>
        </p:blipFill>
        <p:spPr>
          <a:xfrm>
            <a:off x="6460425" y="1899125"/>
            <a:ext cx="2012023" cy="1866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This principle is closely related to Shannon’s Maxim</a:t>
            </a:r>
            <a:endParaRPr/>
          </a:p>
          <a:p>
            <a:pPr marL="914400" lvl="1" indent="-317500" algn="l" rtl="0">
              <a:spcBef>
                <a:spcPts val="0"/>
              </a:spcBef>
              <a:spcAft>
                <a:spcPts val="0"/>
              </a:spcAft>
              <a:buSzPts val="1400"/>
              <a:buChar char="○"/>
            </a:pPr>
            <a:r>
              <a:rPr lang="en"/>
              <a:t>Don’t use security through obscurity. Assume the attacker knows the system.</a:t>
            </a:r>
            <a:endParaRPr/>
          </a:p>
          <a:p>
            <a:pPr marL="457200" lvl="0" indent="-342900" algn="l" rtl="0">
              <a:spcBef>
                <a:spcPts val="0"/>
              </a:spcBef>
              <a:spcAft>
                <a:spcPts val="0"/>
              </a:spcAft>
              <a:buSzPts val="1800"/>
              <a:buChar char="●"/>
            </a:pPr>
            <a:r>
              <a:rPr lang="en"/>
              <a:t>Kerckhoff’s principle says:</a:t>
            </a:r>
            <a:endParaRPr/>
          </a:p>
          <a:p>
            <a:pPr marL="914400" lvl="1" indent="-317500" algn="l" rtl="0">
              <a:spcBef>
                <a:spcPts val="0"/>
              </a:spcBef>
              <a:spcAft>
                <a:spcPts val="0"/>
              </a:spcAft>
              <a:buSzPts val="1400"/>
              <a:buChar char="○"/>
            </a:pPr>
            <a:r>
              <a:rPr lang="en"/>
              <a:t>Cryptosystems should remain secure even when the attacker knows all internal details of the system</a:t>
            </a:r>
            <a:endParaRPr/>
          </a:p>
          <a:p>
            <a:pPr marL="914400" lvl="1" indent="-317500" algn="l" rtl="0">
              <a:spcBef>
                <a:spcPts val="0"/>
              </a:spcBef>
              <a:spcAft>
                <a:spcPts val="0"/>
              </a:spcAft>
              <a:buSzPts val="1400"/>
              <a:buChar char="○"/>
            </a:pPr>
            <a:r>
              <a:rPr lang="en"/>
              <a:t>The key should be the only thing that must be kept secret</a:t>
            </a:r>
            <a:endParaRPr/>
          </a:p>
          <a:p>
            <a:pPr marL="914400" lvl="1" indent="-317500" algn="l" rtl="0">
              <a:spcBef>
                <a:spcPts val="0"/>
              </a:spcBef>
              <a:spcAft>
                <a:spcPts val="0"/>
              </a:spcAft>
              <a:buSzPts val="1400"/>
              <a:buChar char="○"/>
            </a:pPr>
            <a:r>
              <a:rPr lang="en"/>
              <a:t>The system should be designed to make it easy to change keys that are leaked (or suspected to be leaked)</a:t>
            </a:r>
            <a:endParaRPr/>
          </a:p>
          <a:p>
            <a:pPr marL="1371600" lvl="2" indent="-317500" algn="l" rtl="0">
              <a:spcBef>
                <a:spcPts val="0"/>
              </a:spcBef>
              <a:spcAft>
                <a:spcPts val="0"/>
              </a:spcAft>
              <a:buSzPts val="1400"/>
              <a:buChar char="■"/>
            </a:pPr>
            <a:r>
              <a:rPr lang="en"/>
              <a:t>If your secrets are leaked, it is usually a lot easier to change the key than to replace every instance of the running software</a:t>
            </a:r>
            <a:endParaRPr/>
          </a:p>
          <a:p>
            <a:pPr marL="457200" lvl="0" indent="-342900" algn="l" rtl="0">
              <a:spcBef>
                <a:spcPts val="0"/>
              </a:spcBef>
              <a:spcAft>
                <a:spcPts val="0"/>
              </a:spcAft>
              <a:buSzPts val="1800"/>
              <a:buChar char="●"/>
            </a:pPr>
            <a:r>
              <a:rPr lang="en"/>
              <a:t>Our assumption: The attacker knows all the algorithms we use. The only information the attacker is missing is the secret key(s).</a:t>
            </a:r>
            <a:endParaRPr/>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a:t>Analogy: Locking and unlocking the message</a:t>
            </a:r>
            <a:endParaRPr/>
          </a:p>
          <a:p>
            <a:pPr marL="914400" lvl="1" indent="-317500" algn="l" rtl="0">
              <a:spcBef>
                <a:spcPts val="0"/>
              </a:spcBef>
              <a:spcAft>
                <a:spcPts val="0"/>
              </a:spcAft>
              <a:buSzPts val="1400"/>
              <a:buChar char="○"/>
            </a:pPr>
            <a:r>
              <a:rPr lang="en"/>
              <a:t>Alice uses the key to lock the message in a box</a:t>
            </a:r>
            <a:endParaRPr/>
          </a:p>
          <a:p>
            <a:pPr marL="914400" lvl="1" indent="-317500" algn="l" rtl="0">
              <a:spcBef>
                <a:spcPts val="0"/>
              </a:spcBef>
              <a:spcAft>
                <a:spcPts val="0"/>
              </a:spcAft>
              <a:buSzPts val="1400"/>
              <a:buChar char="○"/>
            </a:pPr>
            <a:r>
              <a:rPr lang="en"/>
              <a:t>Alice sends the message (locked in the box) over the insecure channel</a:t>
            </a:r>
            <a:endParaRPr/>
          </a:p>
          <a:p>
            <a:pPr marL="914400" lvl="1" indent="-317500" algn="l" rtl="0">
              <a:spcBef>
                <a:spcPts val="0"/>
              </a:spcBef>
              <a:spcAft>
                <a:spcPts val="0"/>
              </a:spcAft>
              <a:buSzPts val="1400"/>
              <a:buChar char="○"/>
            </a:pPr>
            <a:r>
              <a:rPr lang="en"/>
              <a:t>Eve sees the locked box, but cannot access the message without the key</a:t>
            </a:r>
            <a:endParaRPr/>
          </a:p>
          <a:p>
            <a:pPr marL="914400" lvl="1" indent="-317500" algn="l" rtl="0">
              <a:spcBef>
                <a:spcPts val="0"/>
              </a:spcBef>
              <a:spcAft>
                <a:spcPts val="0"/>
              </a:spcAft>
              <a:buSzPts val="1400"/>
              <a:buChar char="○"/>
            </a:pPr>
            <a:r>
              <a:rPr lang="en"/>
              <a:t>Bob receives the message (locked in the box) and uses the key to unlock the message</a:t>
            </a:r>
            <a:endParaRPr/>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Plaintext</a:t>
            </a:r>
            <a:r>
              <a:rPr lang="en"/>
              <a:t>: The original message</a:t>
            </a:r>
            <a:endParaRPr/>
          </a:p>
          <a:p>
            <a:pPr marL="457200" lvl="0" indent="-342900" algn="l" rtl="0">
              <a:spcBef>
                <a:spcPts val="0"/>
              </a:spcBef>
              <a:spcAft>
                <a:spcPts val="0"/>
              </a:spcAft>
              <a:buSzPts val="1800"/>
              <a:buChar char="●"/>
            </a:pPr>
            <a:r>
              <a:rPr lang="en" b="1"/>
              <a:t>Ciphertext</a:t>
            </a:r>
            <a:r>
              <a:rPr lang="en"/>
              <a:t>: The encrypted message</a:t>
            </a:r>
            <a:endParaRPr/>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a:t>Integrity</a:t>
            </a:r>
            <a:r>
              <a:rPr lang="en"/>
              <a:t>: An adversary cannot </a:t>
            </a:r>
            <a:r>
              <a:rPr lang="en" i="1"/>
              <a:t>change</a:t>
            </a:r>
            <a:r>
              <a:rPr lang="en"/>
              <a:t> our messages without being detected.</a:t>
            </a:r>
            <a:endParaRPr/>
          </a:p>
          <a:p>
            <a:pPr marL="457200" lvl="0" indent="-334327" algn="l" rtl="0">
              <a:spcBef>
                <a:spcPts val="0"/>
              </a:spcBef>
              <a:spcAft>
                <a:spcPts val="0"/>
              </a:spcAft>
              <a:buSzPct val="100000"/>
              <a:buChar char="●"/>
            </a:pPr>
            <a:r>
              <a:rPr lang="en"/>
              <a:t>Analogy: Adding a seal on the message</a:t>
            </a:r>
            <a:endParaRPr/>
          </a:p>
          <a:p>
            <a:pPr marL="914400" lvl="1" indent="-310832" algn="l" rtl="0">
              <a:spcBef>
                <a:spcPts val="0"/>
              </a:spcBef>
              <a:spcAft>
                <a:spcPts val="0"/>
              </a:spcAft>
              <a:buSzPct val="100000"/>
              <a:buChar char="○"/>
            </a:pPr>
            <a:r>
              <a:rPr lang="en"/>
              <a:t>Alice uses the key to add a special seal on the message (e.g. puts tape on the envelope)</a:t>
            </a:r>
            <a:endParaRPr/>
          </a:p>
          <a:p>
            <a:pPr marL="914400" lvl="1" indent="-310832" algn="l" rtl="0">
              <a:spcBef>
                <a:spcPts val="0"/>
              </a:spcBef>
              <a:spcAft>
                <a:spcPts val="0"/>
              </a:spcAft>
              <a:buSzPct val="100000"/>
              <a:buChar char="○"/>
            </a:pPr>
            <a:r>
              <a:rPr lang="en"/>
              <a:t>Alice sends the message and the seal over the insecure channel</a:t>
            </a:r>
            <a:endParaRPr/>
          </a:p>
          <a:p>
            <a:pPr marL="914400" lvl="1" indent="-310832" algn="l" rtl="0">
              <a:spcBef>
                <a:spcPts val="0"/>
              </a:spcBef>
              <a:spcAft>
                <a:spcPts val="0"/>
              </a:spcAft>
              <a:buSzPct val="100000"/>
              <a:buChar char="○"/>
            </a:pPr>
            <a:r>
              <a:rPr lang="en"/>
              <a:t>If Mallory tampers with the message, she’ll break the seal (e.g. break the tape on the envelope)</a:t>
            </a:r>
            <a:endParaRPr/>
          </a:p>
          <a:p>
            <a:pPr marL="914400" lvl="1" indent="-310832" algn="l" rtl="0">
              <a:spcBef>
                <a:spcPts val="0"/>
              </a:spcBef>
              <a:spcAft>
                <a:spcPts val="0"/>
              </a:spcAft>
              <a:buSzPct val="100000"/>
              <a:buChar char="○"/>
            </a:pPr>
            <a:r>
              <a:rPr lang="en"/>
              <a:t>Without the key, Mallory cannot create her own seal</a:t>
            </a:r>
            <a:endParaRPr/>
          </a:p>
          <a:p>
            <a:pPr marL="914400" lvl="1" indent="-310832" algn="l" rtl="0">
              <a:spcBef>
                <a:spcPts val="0"/>
              </a:spcBef>
              <a:spcAft>
                <a:spcPts val="0"/>
              </a:spcAft>
              <a:buSzPct val="100000"/>
              <a:buChar char="○"/>
            </a:pPr>
            <a:r>
              <a:rPr lang="en"/>
              <a:t>Bob receives the message and the seal and checks that the seal has not been broken</a:t>
            </a:r>
            <a:endParaRPr/>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integrity by adding a </a:t>
            </a:r>
            <a:r>
              <a:rPr lang="en" b="1"/>
              <a:t>tag</a:t>
            </a:r>
            <a:r>
              <a:rPr lang="en"/>
              <a:t> or </a:t>
            </a:r>
            <a:r>
              <a:rPr lang="en" b="1"/>
              <a:t>signature</a:t>
            </a:r>
            <a:r>
              <a:rPr lang="en"/>
              <a:t> on messages</a:t>
            </a:r>
            <a:endParaRPr/>
          </a:p>
          <a:p>
            <a:pPr marL="914400" lvl="1" indent="-317500" algn="l" rtl="0">
              <a:spcBef>
                <a:spcPts val="0"/>
              </a:spcBef>
              <a:spcAft>
                <a:spcPts val="0"/>
              </a:spcAft>
              <a:buSzPts val="1400"/>
              <a:buChar char="○"/>
            </a:pPr>
            <a:r>
              <a:rPr lang="en"/>
              <a:t>Alice uses the key to generate a special tag for the message</a:t>
            </a:r>
            <a:endParaRPr/>
          </a:p>
          <a:p>
            <a:pPr marL="914400" lvl="1" indent="-317500" algn="l" rtl="0">
              <a:spcBef>
                <a:spcPts val="0"/>
              </a:spcBef>
              <a:spcAft>
                <a:spcPts val="0"/>
              </a:spcAft>
              <a:buSzPts val="1400"/>
              <a:buChar char="○"/>
            </a:pPr>
            <a:r>
              <a:rPr lang="en"/>
              <a:t>Alice sends the message and the tag over the insecure channel</a:t>
            </a:r>
            <a:endParaRPr/>
          </a:p>
          <a:p>
            <a:pPr marL="914400" lvl="1" indent="-317500" algn="l" rtl="0">
              <a:spcBef>
                <a:spcPts val="0"/>
              </a:spcBef>
              <a:spcAft>
                <a:spcPts val="0"/>
              </a:spcAft>
              <a:buSzPts val="1400"/>
              <a:buChar char="○"/>
            </a:pPr>
            <a:r>
              <a:rPr lang="en"/>
              <a:t>If Mallory tampers with the message, the tag will no longer be valid</a:t>
            </a:r>
            <a:endParaRPr/>
          </a:p>
          <a:p>
            <a:pPr marL="914400" lvl="1" indent="-317500" algn="l" rtl="0">
              <a:spcBef>
                <a:spcPts val="0"/>
              </a:spcBef>
              <a:spcAft>
                <a:spcPts val="0"/>
              </a:spcAft>
              <a:buSzPts val="1400"/>
              <a:buChar char="○"/>
            </a:pPr>
            <a:r>
              <a:rPr lang="en"/>
              <a:t>Bob receives the message and the tag and checks that the tag is still valid</a:t>
            </a:r>
            <a:endParaRPr/>
          </a:p>
          <a:p>
            <a:pPr marL="457200" lvl="0" indent="-342900" algn="l" rtl="0">
              <a:spcBef>
                <a:spcPts val="0"/>
              </a:spcBef>
              <a:spcAft>
                <a:spcPts val="0"/>
              </a:spcAft>
              <a:buSzPts val="1800"/>
              <a:buChar char="●"/>
            </a:pPr>
            <a:r>
              <a:rPr lang="en"/>
              <a:t>More on integrity in a future lecture</a:t>
            </a:r>
            <a:endParaRPr/>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22" name="Google Shape;522;p5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Eve can do more than eavesdrop?</a:t>
            </a:r>
            <a:endParaRPr/>
          </a:p>
          <a:p>
            <a:pPr marL="457200" lvl="0" indent="-342900" algn="l" rtl="0">
              <a:spcBef>
                <a:spcPts val="0"/>
              </a:spcBef>
              <a:spcAft>
                <a:spcPts val="0"/>
              </a:spcAft>
              <a:buSzPts val="1800"/>
              <a:buChar char="●"/>
            </a:pPr>
            <a:r>
              <a:rPr lang="en"/>
              <a:t>Real-world schemes are often vulnerable to more sophisticated attackers, so cryptographers have created more sophisticated threat models too</a:t>
            </a:r>
            <a:endParaRPr/>
          </a:p>
          <a:p>
            <a:pPr marL="457200" lvl="0" indent="-342900" algn="l" rtl="0">
              <a:spcBef>
                <a:spcPts val="0"/>
              </a:spcBef>
              <a:spcAft>
                <a:spcPts val="0"/>
              </a:spcAft>
              <a:buSzPts val="1800"/>
              <a:buChar char="●"/>
            </a:pPr>
            <a:r>
              <a:rPr lang="en"/>
              <a:t>Some threat models for analyzing confidentiality:</a:t>
            </a:r>
            <a:endParaRPr/>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graphicFrame>
        <p:nvGraphicFramePr>
          <p:cNvPr id="524" name="Google Shape;524;p56"/>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See calendar for latest OH schedule</a:t>
            </a:r>
            <a:endParaRPr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8"/>
        <p:cNvGrpSpPr/>
        <p:nvPr/>
      </p:nvGrpSpPr>
      <p:grpSpPr>
        <a:xfrm>
          <a:off x="0" y="0"/>
          <a:ext cx="0" cy="0"/>
          <a:chOff x="0" y="0"/>
          <a:chExt cx="0" cy="0"/>
        </a:xfrm>
      </p:grpSpPr>
      <p:sp>
        <p:nvSpPr>
          <p:cNvPr id="529" name="Google Shape;52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30" name="Google Shape;530;p57"/>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this class, we’ll use the chosen plaintext attack model</a:t>
            </a:r>
            <a:endParaRPr/>
          </a:p>
          <a:p>
            <a:pPr marL="457200" lvl="0" indent="-342900" algn="l" rtl="0">
              <a:spcBef>
                <a:spcPts val="0"/>
              </a:spcBef>
              <a:spcAft>
                <a:spcPts val="0"/>
              </a:spcAft>
              <a:buSzPts val="1800"/>
              <a:buChar char="●"/>
            </a:pPr>
            <a:r>
              <a:rPr lang="en"/>
              <a:t>In practice, cryptographers use the chosen plaintext-ciphertext model</a:t>
            </a:r>
            <a:endParaRPr/>
          </a:p>
          <a:p>
            <a:pPr marL="914400" lvl="1" indent="-317500" algn="l" rtl="0">
              <a:spcBef>
                <a:spcPts val="0"/>
              </a:spcBef>
              <a:spcAft>
                <a:spcPts val="0"/>
              </a:spcAft>
              <a:buSzPts val="1400"/>
              <a:buChar char="○"/>
            </a:pPr>
            <a:r>
              <a:rPr lang="en"/>
              <a:t>It’s the most powerful</a:t>
            </a:r>
            <a:endParaRPr/>
          </a:p>
          <a:p>
            <a:pPr marL="914400" lvl="1" indent="-317500" algn="l" rtl="0">
              <a:spcBef>
                <a:spcPts val="0"/>
              </a:spcBef>
              <a:spcAft>
                <a:spcPts val="0"/>
              </a:spcAft>
              <a:buSzPts val="1400"/>
              <a:buChar char="○"/>
            </a:pPr>
            <a:r>
              <a:rPr lang="en"/>
              <a:t>It can actually be defended against</a:t>
            </a:r>
            <a:endParaRPr/>
          </a:p>
        </p:txBody>
      </p:sp>
      <p:sp>
        <p:nvSpPr>
          <p:cNvPr id="531" name="Google Shape;53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graphicFrame>
        <p:nvGraphicFramePr>
          <p:cNvPr id="532" name="Google Shape;532;p57"/>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solidFill>
                      <a:srgbClr val="F9CB9C"/>
                    </a:solidFill>
                  </a:tcPr>
                </a:tc>
                <a:tc>
                  <a:txBody>
                    <a:bodyPr/>
                    <a:lstStyle/>
                    <a:p>
                      <a:pPr marL="0" lvl="0" indent="0" algn="ctr" rtl="0">
                        <a:spcBef>
                          <a:spcPts val="0"/>
                        </a:spcBef>
                        <a:spcAft>
                          <a:spcPts val="0"/>
                        </a:spcAft>
                        <a:buNone/>
                      </a:pPr>
                      <a:r>
                        <a:rPr lang="en"/>
                        <a:t>Yes</a:t>
                      </a:r>
                      <a:endParaRPr/>
                    </a:p>
                  </a:txBody>
                  <a:tcPr marL="91425" marR="91425" marT="91425" marB="91425">
                    <a:solidFill>
                      <a:srgbClr val="F9CB9C"/>
                    </a:solidFill>
                  </a:tcPr>
                </a:tc>
                <a:tc>
                  <a:txBody>
                    <a:bodyPr/>
                    <a:lstStyle/>
                    <a:p>
                      <a:pPr marL="0" lvl="0" indent="0" algn="ctr" rtl="0">
                        <a:spcBef>
                          <a:spcPts val="0"/>
                        </a:spcBef>
                        <a:spcAft>
                          <a:spcPts val="0"/>
                        </a:spcAft>
                        <a:buNone/>
                      </a:pPr>
                      <a:r>
                        <a:rPr lang="en"/>
                        <a:t>No</a:t>
                      </a:r>
                      <a:endParaRPr/>
                    </a:p>
                  </a:txBody>
                  <a:tcPr marL="91425" marR="91425" marT="91425" marB="91425">
                    <a:solidFill>
                      <a:srgbClr val="F9CB9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chemeClr val="dk1"/>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548" name="Google Shape;548;p59"/>
          <p:cNvPicPr preferRelativeResize="0"/>
          <p:nvPr/>
        </p:nvPicPr>
        <p:blipFill>
          <a:blip r:embed="rId3">
            <a:alphaModFix/>
          </a:blip>
          <a:stretch>
            <a:fillRect/>
          </a:stretch>
        </p:blipFill>
        <p:spPr>
          <a:xfrm>
            <a:off x="3848786" y="2992650"/>
            <a:ext cx="1446419" cy="1670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symmetric-key encryption scheme has three algorithms:</a:t>
            </a:r>
            <a:endParaRPr/>
          </a:p>
          <a:p>
            <a:pPr marL="914400" lvl="1" indent="-317500" algn="l" rtl="0">
              <a:spcBef>
                <a:spcPts val="0"/>
              </a:spcBef>
              <a:spcAft>
                <a:spcPts val="0"/>
              </a:spcAft>
              <a:buSzPts val="1400"/>
              <a:buChar char="○"/>
            </a:pPr>
            <a:r>
              <a:rPr lang="en"/>
              <a:t>KeyGen() → </a:t>
            </a:r>
            <a:r>
              <a:rPr lang="en" i="1"/>
              <a:t>K</a:t>
            </a:r>
            <a:r>
              <a:rPr lang="en"/>
              <a:t>: Generate a key </a:t>
            </a:r>
            <a:r>
              <a:rPr lang="en" i="1"/>
              <a:t>K</a:t>
            </a:r>
            <a:endParaRPr i="1"/>
          </a:p>
          <a:p>
            <a:pPr marL="914400" lvl="1" indent="-317500" algn="l" rtl="0">
              <a:spcBef>
                <a:spcPts val="0"/>
              </a:spcBef>
              <a:spcAft>
                <a:spcPts val="0"/>
              </a:spcAft>
              <a:buSzPts val="1400"/>
              <a:buChar char="○"/>
            </a:pPr>
            <a:r>
              <a:rPr lang="en"/>
              <a:t>Enc(</a:t>
            </a:r>
            <a:r>
              <a:rPr lang="en" i="1"/>
              <a:t>K</a:t>
            </a:r>
            <a:r>
              <a:rPr lang="en"/>
              <a:t>, </a:t>
            </a:r>
            <a:r>
              <a:rPr lang="en" i="1"/>
              <a:t>M</a:t>
            </a:r>
            <a:r>
              <a:rPr lang="en"/>
              <a:t>) → </a:t>
            </a:r>
            <a:r>
              <a:rPr lang="en" i="1"/>
              <a:t>C</a:t>
            </a:r>
            <a:r>
              <a:rPr lang="en"/>
              <a:t>: Encrypt a </a:t>
            </a:r>
            <a:r>
              <a:rPr lang="en" b="1"/>
              <a:t>plaintext</a:t>
            </a:r>
            <a:r>
              <a:rPr lang="en"/>
              <a:t> </a:t>
            </a:r>
            <a:r>
              <a:rPr lang="en" i="1"/>
              <a:t>M</a:t>
            </a:r>
            <a:r>
              <a:rPr lang="en"/>
              <a:t> using the key </a:t>
            </a:r>
            <a:r>
              <a:rPr lang="en" i="1"/>
              <a:t>K</a:t>
            </a:r>
            <a:r>
              <a:rPr lang="en"/>
              <a:t> to produce </a:t>
            </a:r>
            <a:r>
              <a:rPr lang="en" b="1"/>
              <a:t>ciphertext</a:t>
            </a:r>
            <a:r>
              <a:rPr lang="en"/>
              <a:t> </a:t>
            </a:r>
            <a:r>
              <a:rPr lang="en" i="1"/>
              <a:t>C</a:t>
            </a:r>
            <a:endParaRPr/>
          </a:p>
          <a:p>
            <a:pPr marL="914400" lvl="1" indent="-317500" algn="l" rtl="0">
              <a:spcBef>
                <a:spcPts val="0"/>
              </a:spcBef>
              <a:spcAft>
                <a:spcPts val="0"/>
              </a:spcAft>
              <a:buSzPts val="1400"/>
              <a:buChar char="○"/>
            </a:pPr>
            <a:r>
              <a:rPr lang="en"/>
              <a:t>Dec(</a:t>
            </a:r>
            <a:r>
              <a:rPr lang="en" i="1"/>
              <a:t>K</a:t>
            </a:r>
            <a:r>
              <a:rPr lang="en"/>
              <a:t>, </a:t>
            </a:r>
            <a:r>
              <a:rPr lang="en" i="1"/>
              <a:t>C</a:t>
            </a:r>
            <a:r>
              <a:rPr lang="en"/>
              <a:t>) → </a:t>
            </a:r>
            <a:r>
              <a:rPr lang="en" i="1"/>
              <a:t>M</a:t>
            </a:r>
            <a:r>
              <a:rPr lang="en"/>
              <a:t>: Decrypt a ciphertext </a:t>
            </a:r>
            <a:r>
              <a:rPr lang="en" i="1"/>
              <a:t>C</a:t>
            </a:r>
            <a:r>
              <a:rPr lang="en"/>
              <a:t> using the key </a:t>
            </a:r>
            <a:r>
              <a:rPr lang="en" i="1"/>
              <a:t>K</a:t>
            </a:r>
            <a:endParaRP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properties do we want from a symmetric encryption scheme?</a:t>
            </a:r>
            <a:endParaRPr/>
          </a:p>
          <a:p>
            <a:pPr marL="914400" lvl="1" indent="-317500" algn="l" rtl="0">
              <a:spcBef>
                <a:spcPts val="0"/>
              </a:spcBef>
              <a:spcAft>
                <a:spcPts val="0"/>
              </a:spcAft>
              <a:buSzPts val="1400"/>
              <a:buChar char="○"/>
            </a:pPr>
            <a:r>
              <a:rPr lang="en" b="1"/>
              <a:t>Correctness</a:t>
            </a:r>
            <a:r>
              <a:rPr lang="en"/>
              <a:t>: Decrypting a ciphertext should result in the message that was originally encrypted</a:t>
            </a:r>
            <a:endParaRPr/>
          </a:p>
          <a:p>
            <a:pPr marL="1371600" lvl="2" indent="-317500" algn="l" rtl="0">
              <a:spcBef>
                <a:spcPts val="0"/>
              </a:spcBef>
              <a:spcAft>
                <a:spcPts val="0"/>
              </a:spcAft>
              <a:buSzPts val="1400"/>
              <a:buChar char="■"/>
            </a:pPr>
            <a:r>
              <a:rPr lang="en"/>
              <a:t>Dec(</a:t>
            </a:r>
            <a:r>
              <a:rPr lang="en" i="1"/>
              <a:t>K</a:t>
            </a:r>
            <a:r>
              <a:rPr lang="en"/>
              <a:t>, Enc(</a:t>
            </a:r>
            <a:r>
              <a:rPr lang="en" i="1"/>
              <a:t>K</a:t>
            </a:r>
            <a:r>
              <a:rPr lang="en"/>
              <a:t>, </a:t>
            </a:r>
            <a:r>
              <a:rPr lang="en" i="1"/>
              <a:t>M</a:t>
            </a:r>
            <a:r>
              <a:rPr lang="en"/>
              <a:t>)) = </a:t>
            </a:r>
            <a:r>
              <a:rPr lang="en" i="1"/>
              <a:t>M</a:t>
            </a:r>
            <a:r>
              <a:rPr lang="en"/>
              <a:t> for all </a:t>
            </a:r>
            <a:r>
              <a:rPr lang="en" i="1"/>
              <a:t>K</a:t>
            </a:r>
            <a:r>
              <a:rPr lang="en"/>
              <a:t> ← KeyGen() and </a:t>
            </a:r>
            <a:r>
              <a:rPr lang="en" i="1"/>
              <a:t>M</a:t>
            </a:r>
            <a:endParaRPr/>
          </a:p>
          <a:p>
            <a:pPr marL="914400" lvl="1" indent="-317500" algn="l" rtl="0">
              <a:spcBef>
                <a:spcPts val="0"/>
              </a:spcBef>
              <a:spcAft>
                <a:spcPts val="0"/>
              </a:spcAft>
              <a:buSzPts val="1400"/>
              <a:buChar char="○"/>
            </a:pPr>
            <a:r>
              <a:rPr lang="en" b="1"/>
              <a:t>Efficiency</a:t>
            </a:r>
            <a:r>
              <a:rPr lang="en"/>
              <a:t>: Encryption/decryption algorithms should be fast: &gt;1 Gbps on a standard computer</a:t>
            </a:r>
            <a:endParaRPr/>
          </a:p>
          <a:p>
            <a:pPr marL="914400" lvl="1" indent="-317500" algn="l" rtl="0">
              <a:spcBef>
                <a:spcPts val="0"/>
              </a:spcBef>
              <a:spcAft>
                <a:spcPts val="0"/>
              </a:spcAft>
              <a:buSzPts val="1400"/>
              <a:buChar char="○"/>
            </a:pPr>
            <a:r>
              <a:rPr lang="en" b="1"/>
              <a:t>Security</a:t>
            </a:r>
            <a:r>
              <a:rPr lang="en"/>
              <a:t>: Confidentiality</a:t>
            </a:r>
            <a:endParaRPr/>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Cunning Plan Today: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Introduction to Cryptography</a:t>
            </a:r>
            <a:endParaRPr dirty="0"/>
          </a:p>
          <a:p>
            <a:pPr marL="914400" lvl="1" indent="-317500" algn="l" rtl="0">
              <a:spcBef>
                <a:spcPts val="0"/>
              </a:spcBef>
              <a:spcAft>
                <a:spcPts val="0"/>
              </a:spcAft>
              <a:buSzPts val="1400"/>
              <a:buChar char="○"/>
            </a:pPr>
            <a:r>
              <a:rPr lang="en" dirty="0"/>
              <a:t>What is cryptography?</a:t>
            </a:r>
            <a:endParaRPr dirty="0"/>
          </a:p>
          <a:p>
            <a:pPr marL="914400" lvl="1" indent="-317500" algn="l" rtl="0">
              <a:spcBef>
                <a:spcPts val="0"/>
              </a:spcBef>
              <a:spcAft>
                <a:spcPts val="0"/>
              </a:spcAft>
              <a:buSzPts val="1400"/>
              <a:buChar char="○"/>
            </a:pPr>
            <a:r>
              <a:rPr lang="en" dirty="0"/>
              <a:t>Definitions</a:t>
            </a:r>
            <a:endParaRPr dirty="0"/>
          </a:p>
          <a:p>
            <a:pPr marL="914400" lvl="1" indent="-317500" algn="l" rtl="0">
              <a:spcBef>
                <a:spcPts val="0"/>
              </a:spcBef>
              <a:spcAft>
                <a:spcPts val="0"/>
              </a:spcAft>
              <a:buSzPts val="1400"/>
              <a:buChar char="○"/>
            </a:pPr>
            <a:r>
              <a:rPr lang="en" dirty="0"/>
              <a:t>A brief history of cryptography</a:t>
            </a:r>
            <a:endParaRPr dirty="0"/>
          </a:p>
          <a:p>
            <a:pPr marL="914400" lvl="1" indent="-317500" algn="l" rtl="0">
              <a:spcBef>
                <a:spcPts val="0"/>
              </a:spcBef>
              <a:spcAft>
                <a:spcPts val="0"/>
              </a:spcAft>
              <a:buSzPts val="1400"/>
              <a:buChar char="○"/>
            </a:pPr>
            <a:r>
              <a:rPr lang="en" dirty="0"/>
              <a:t>IND-CPA security</a:t>
            </a:r>
            <a:endParaRPr dirty="0"/>
          </a:p>
          <a:p>
            <a:pPr marL="914400" lvl="1" indent="-317500" algn="l" rtl="0">
              <a:spcBef>
                <a:spcPts val="0"/>
              </a:spcBef>
              <a:spcAft>
                <a:spcPts val="0"/>
              </a:spcAft>
              <a:buSzPts val="1400"/>
              <a:buChar char="○"/>
            </a:pPr>
            <a:r>
              <a:rPr lang="en" dirty="0"/>
              <a:t>One-time pads</a:t>
            </a: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 Eve correctly guesses which message Alice encrypted, then Eve wins. Otherwise, she loses.</a:t>
            </a:r>
            <a:endParaRPr/>
          </a:p>
          <a:p>
            <a:pPr marL="457200" lvl="0" indent="-342900" algn="l" rtl="0">
              <a:spcBef>
                <a:spcPts val="0"/>
              </a:spcBef>
              <a:spcAft>
                <a:spcPts val="0"/>
              </a:spcAft>
              <a:buSzPts val="1800"/>
              <a:buChar char="●"/>
            </a:pPr>
            <a:r>
              <a:rPr lang="en"/>
              <a:t>How does Eve guess whether </a:t>
            </a:r>
            <a:r>
              <a:rPr lang="en" i="1"/>
              <a:t>M</a:t>
            </a:r>
            <a:r>
              <a:rPr lang="en" sz="1200"/>
              <a:t>0</a:t>
            </a:r>
            <a:r>
              <a:rPr lang="en"/>
              <a:t> or </a:t>
            </a:r>
            <a:r>
              <a:rPr lang="en" i="1"/>
              <a:t>M</a:t>
            </a:r>
            <a:r>
              <a:rPr lang="en" sz="1200"/>
              <a:t>1</a:t>
            </a:r>
            <a:r>
              <a:rPr lang="en"/>
              <a:t> was encrypted? What strategy does she use?</a:t>
            </a:r>
            <a:endParaRPr/>
          </a:p>
          <a:p>
            <a:pPr marL="914400" lvl="1" indent="-317500" algn="l" rtl="0">
              <a:spcBef>
                <a:spcPts val="0"/>
              </a:spcBef>
              <a:spcAft>
                <a:spcPts val="0"/>
              </a:spcAft>
              <a:buSzPts val="1400"/>
              <a:buChar char="○"/>
            </a:pPr>
            <a:r>
              <a:rPr lang="en"/>
              <a:t>We don’t </a:t>
            </a:r>
            <a:r>
              <a:rPr lang="en" i="1"/>
              <a:t>assume</a:t>
            </a:r>
            <a:r>
              <a:rPr lang="en"/>
              <a:t> she uses a particular strategy; Eve represents all possible strategies</a:t>
            </a:r>
            <a:endParaRPr/>
          </a:p>
          <a:p>
            <a:pPr marL="457200" lvl="0" indent="-342900" algn="l" rtl="0">
              <a:spcBef>
                <a:spcPts val="0"/>
              </a:spcBef>
              <a:spcAft>
                <a:spcPts val="0"/>
              </a:spcAft>
              <a:buSzPts val="1800"/>
              <a:buChar char="●"/>
            </a:pPr>
            <a:r>
              <a:rPr lang="en"/>
              <a:t>Proving insecurity: There exists at least </a:t>
            </a:r>
            <a:r>
              <a:rPr lang="en" i="1"/>
              <a:t>one</a:t>
            </a:r>
            <a:r>
              <a:rPr lang="en"/>
              <a:t> strategy that can win the IND-CPA game with probability &gt; 1/2 </a:t>
            </a:r>
            <a:endParaRPr/>
          </a:p>
          <a:p>
            <a:pPr marL="914400" lvl="1" indent="-317500" algn="l" rtl="0">
              <a:spcBef>
                <a:spcPts val="0"/>
              </a:spcBef>
              <a:spcAft>
                <a:spcPts val="0"/>
              </a:spcAft>
              <a:buSzPts val="1400"/>
              <a:buChar char="○"/>
            </a:pPr>
            <a:r>
              <a:rPr lang="en"/>
              <a:t>1/2 is the probability of winning by random guessing</a:t>
            </a:r>
            <a:endParaRPr/>
          </a:p>
          <a:p>
            <a:pPr marL="914400" lvl="1" indent="-317500" algn="l" rtl="0">
              <a:spcBef>
                <a:spcPts val="0"/>
              </a:spcBef>
              <a:spcAft>
                <a:spcPts val="0"/>
              </a:spcAft>
              <a:buSzPts val="1400"/>
              <a:buChar char="○"/>
            </a:pPr>
            <a:r>
              <a:rPr lang="en"/>
              <a:t>If you can be better than random, then the ciphertext has leaked information, and Eve is able to learn it and use it to gain an advantage!</a:t>
            </a:r>
            <a:endParaRPr/>
          </a:p>
          <a:p>
            <a:pPr marL="457200" lvl="0" indent="-342900" algn="l" rtl="0">
              <a:spcBef>
                <a:spcPts val="0"/>
              </a:spcBef>
              <a:spcAft>
                <a:spcPts val="0"/>
              </a:spcAft>
              <a:buSzPts val="1800"/>
              <a:buChar char="●"/>
            </a:pPr>
            <a:r>
              <a:rPr lang="en"/>
              <a:t>Proving security: For </a:t>
            </a:r>
            <a:r>
              <a:rPr lang="en" i="1"/>
              <a:t>all</a:t>
            </a:r>
            <a:r>
              <a:rPr lang="en"/>
              <a:t> attackers/Eve-s, the probability of winning the IND-CPA game is at most 1/2</a:t>
            </a:r>
            <a:endParaRPr/>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Cryptographic schemes are (usually) allowed to leak the length of the message</a:t>
            </a:r>
            <a:endParaRPr/>
          </a:p>
          <a:p>
            <a:pPr marL="914400" lvl="1" indent="-317500" algn="l" rtl="0">
              <a:spcBef>
                <a:spcPts val="0"/>
              </a:spcBef>
              <a:spcAft>
                <a:spcPts val="0"/>
              </a:spcAft>
              <a:buSzPts val="1400"/>
              <a:buChar char="○"/>
            </a:pPr>
            <a:r>
              <a:rPr lang="en"/>
              <a:t>To hide length: All messages must always be the same length</a:t>
            </a:r>
            <a:endParaRPr/>
          </a:p>
          <a:p>
            <a:pPr marL="1371600" lvl="2" indent="-317500" algn="l" rtl="0">
              <a:spcBef>
                <a:spcPts val="0"/>
              </a:spcBef>
              <a:spcAft>
                <a:spcPts val="0"/>
              </a:spcAft>
              <a:buSzPts val="1400"/>
              <a:buChar char="■"/>
            </a:pPr>
            <a:r>
              <a:rPr lang="en"/>
              <a:t>16-byte messages: We can’t encrypt large messages (images, videos, etc.)!</a:t>
            </a:r>
            <a:endParaRPr/>
          </a:p>
          <a:p>
            <a:pPr marL="1371600" lvl="2" indent="-317500" algn="l" rtl="0">
              <a:spcBef>
                <a:spcPts val="0"/>
              </a:spcBef>
              <a:spcAft>
                <a:spcPts val="0"/>
              </a:spcAft>
              <a:buSzPts val="1400"/>
              <a:buChar char="■"/>
            </a:pPr>
            <a:r>
              <a:rPr lang="en"/>
              <a:t>1-GB messages: Sending small messages (text, Tweets, etc.) needs 1 GB of bandwidth!</a:t>
            </a:r>
            <a:endParaRPr/>
          </a:p>
          <a:p>
            <a:pPr marL="1371600" lvl="2" indent="-317500" algn="l" rtl="0">
              <a:spcBef>
                <a:spcPts val="0"/>
              </a:spcBef>
              <a:spcAft>
                <a:spcPts val="0"/>
              </a:spcAft>
              <a:buSzPts val="1400"/>
              <a:buChar char="■"/>
            </a:pPr>
            <a:r>
              <a:rPr lang="en"/>
              <a:t>This is unpractical</a:t>
            </a:r>
            <a:endParaRPr/>
          </a:p>
          <a:p>
            <a:pPr marL="914400" lvl="1" indent="-317500" algn="l" rtl="0">
              <a:spcBef>
                <a:spcPts val="0"/>
              </a:spcBef>
              <a:spcAft>
                <a:spcPts val="0"/>
              </a:spcAft>
              <a:buSzPts val="1400"/>
              <a:buChar char="○"/>
            </a:pPr>
            <a:r>
              <a:rPr lang="en"/>
              <a:t>Applications that which to hide length must choose to </a:t>
            </a:r>
            <a:r>
              <a:rPr lang="en" i="1"/>
              <a:t>pad</a:t>
            </a:r>
            <a:r>
              <a:rPr lang="en"/>
              <a:t> their own messages to the maximum possible length before encrypting</a:t>
            </a:r>
            <a:endParaRPr/>
          </a:p>
          <a:p>
            <a:pPr marL="457200" lvl="0" indent="-342900" algn="l" rtl="0">
              <a:spcBef>
                <a:spcPts val="0"/>
              </a:spcBef>
              <a:spcAft>
                <a:spcPts val="0"/>
              </a:spcAft>
              <a:buSzPts val="1800"/>
              <a:buChar char="●"/>
            </a:pPr>
            <a:r>
              <a:rPr lang="en"/>
              <a:t>In the IND-CPA game: </a:t>
            </a:r>
            <a:r>
              <a:rPr lang="en" i="1"/>
              <a:t>M</a:t>
            </a:r>
            <a:r>
              <a:rPr lang="en" sz="1200"/>
              <a:t>0</a:t>
            </a:r>
            <a:r>
              <a:rPr lang="en"/>
              <a:t> and </a:t>
            </a:r>
            <a:r>
              <a:rPr lang="en" i="1"/>
              <a:t>M</a:t>
            </a:r>
            <a:r>
              <a:rPr lang="en" sz="1200"/>
              <a:t>1</a:t>
            </a:r>
            <a:r>
              <a:rPr lang="en" sz="100"/>
              <a:t> </a:t>
            </a:r>
            <a:r>
              <a:rPr lang="en"/>
              <a:t> must be the same length</a:t>
            </a:r>
            <a:endParaRPr/>
          </a:p>
          <a:p>
            <a:pPr marL="914400" lvl="1" indent="-317500" algn="l" rtl="0">
              <a:spcBef>
                <a:spcPts val="0"/>
              </a:spcBef>
              <a:spcAft>
                <a:spcPts val="0"/>
              </a:spcAft>
              <a:buSzPts val="1400"/>
              <a:buChar char="○"/>
            </a:pPr>
            <a:r>
              <a:rPr lang="en"/>
              <a:t>To break IND-CPA, Eve must learn something other than message length</a:t>
            </a:r>
            <a:endParaRPr/>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 schemes are theoretically vulnerable, but secure in any real-world setting</a:t>
            </a:r>
            <a:endParaRPr/>
          </a:p>
          <a:p>
            <a:pPr marL="914400" lvl="1" indent="-317500" algn="l" rtl="0">
              <a:spcBef>
                <a:spcPts val="0"/>
              </a:spcBef>
              <a:spcAft>
                <a:spcPts val="0"/>
              </a:spcAft>
              <a:buSzPts val="1400"/>
              <a:buChar char="○"/>
            </a:pPr>
            <a:r>
              <a:rPr lang="en"/>
              <a:t>If an attack takes longer than the life of the solar system to complete, it probably won’t happen!</a:t>
            </a:r>
            <a:endParaRPr/>
          </a:p>
          <a:p>
            <a:pPr marL="914400" lvl="1" indent="-317500" algn="l" rtl="0">
              <a:spcBef>
                <a:spcPts val="0"/>
              </a:spcBef>
              <a:spcAft>
                <a:spcPts val="0"/>
              </a:spcAft>
              <a:buSzPts val="1400"/>
              <a:buChar char="○"/>
            </a:pPr>
            <a:r>
              <a:rPr lang="en"/>
              <a:t>Or if it would require a computer made out of a literal galaxy worth of science-fiction nanotech</a:t>
            </a:r>
            <a:endParaRPr/>
          </a:p>
          <a:p>
            <a:pPr marL="457200" lvl="0" indent="-342900" algn="l" rtl="0">
              <a:spcBef>
                <a:spcPts val="0"/>
              </a:spcBef>
              <a:spcAft>
                <a:spcPts val="0"/>
              </a:spcAft>
              <a:buSzPts val="1800"/>
              <a:buChar char="●"/>
            </a:pPr>
            <a:r>
              <a:rPr lang="en"/>
              <a:t>In the IND-CPA game: Eve is limited to a practical runtime</a:t>
            </a:r>
            <a:endParaRPr/>
          </a:p>
          <a:p>
            <a:pPr marL="914400" lvl="1" indent="-317500" algn="l" rtl="0">
              <a:spcBef>
                <a:spcPts val="0"/>
              </a:spcBef>
              <a:spcAft>
                <a:spcPts val="0"/>
              </a:spcAft>
              <a:buSzPts val="1400"/>
              <a:buChar char="○"/>
            </a:pPr>
            <a:r>
              <a:rPr lang="en"/>
              <a:t>One common practical limit: Eve is limited to polynomial runtime algorithms (no exponential-time algorithms)</a:t>
            </a:r>
            <a:endParaRPr/>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90" name="Google Shape;790;p7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Defining negligibility mathematically:</a:t>
            </a:r>
            <a:endParaRPr/>
          </a:p>
          <a:p>
            <a:pPr marL="914400" lvl="1" indent="-317500" algn="l" rtl="0">
              <a:spcBef>
                <a:spcPts val="0"/>
              </a:spcBef>
              <a:spcAft>
                <a:spcPts val="0"/>
              </a:spcAft>
              <a:buSzPts val="1400"/>
              <a:buChar char="○"/>
            </a:pPr>
            <a:r>
              <a:rPr lang="en"/>
              <a:t>Advantage of the adversary should be exponentially small, based on the security parameters of the algorithm</a:t>
            </a:r>
            <a:endParaRPr/>
          </a:p>
          <a:p>
            <a:pPr marL="914400" lvl="1" indent="-317500" algn="l" rtl="0">
              <a:spcBef>
                <a:spcPts val="0"/>
              </a:spcBef>
              <a:spcAft>
                <a:spcPts val="0"/>
              </a:spcAft>
              <a:buSzPts val="1400"/>
              <a:buChar char="○"/>
            </a:pPr>
            <a:r>
              <a:rPr lang="en"/>
              <a:t>Example: For an encryption scheme with a </a:t>
            </a:r>
            <a:r>
              <a:rPr lang="en" i="1"/>
              <a:t>k</a:t>
            </a:r>
            <a:r>
              <a:rPr lang="en"/>
              <a:t>-bit key, the advantage should be </a:t>
            </a:r>
            <a:r>
              <a:rPr lang="en" i="1"/>
              <a:t>O</a:t>
            </a:r>
            <a:r>
              <a:rPr lang="en"/>
              <a:t>(1/2</a:t>
            </a:r>
            <a:r>
              <a:rPr lang="en" i="1" baseline="30000"/>
              <a:t>k</a:t>
            </a:r>
            <a:r>
              <a:rPr lang="en"/>
              <a:t>)</a:t>
            </a:r>
            <a:endParaRPr/>
          </a:p>
          <a:p>
            <a:pPr marL="457200" lvl="0" indent="-342900" algn="l" rtl="0">
              <a:spcBef>
                <a:spcPts val="0"/>
              </a:spcBef>
              <a:spcAft>
                <a:spcPts val="0"/>
              </a:spcAft>
              <a:buSzPts val="1800"/>
              <a:buChar char="●"/>
            </a:pPr>
            <a:r>
              <a:rPr lang="en"/>
              <a:t>Defining negligibility practically:</a:t>
            </a:r>
            <a:endParaRPr/>
          </a:p>
          <a:p>
            <a:pPr marL="914400" lvl="1" indent="-317500" algn="l" rtl="0">
              <a:spcBef>
                <a:spcPts val="0"/>
              </a:spcBef>
              <a:spcAft>
                <a:spcPts val="0"/>
              </a:spcAft>
              <a:buSzPts val="1400"/>
              <a:buChar char="○"/>
            </a:pPr>
            <a:r>
              <a:rPr lang="en"/>
              <a:t>A 1/2</a:t>
            </a:r>
            <a:r>
              <a:rPr lang="en" baseline="30000"/>
              <a:t>128</a:t>
            </a:r>
            <a:r>
              <a:rPr lang="en"/>
              <a:t> probability is completely inconceivable</a:t>
            </a:r>
            <a:endParaRPr/>
          </a:p>
          <a:p>
            <a:pPr marL="914400" lvl="1" indent="-317500" algn="l" rtl="0">
              <a:spcBef>
                <a:spcPts val="0"/>
              </a:spcBef>
              <a:spcAft>
                <a:spcPts val="0"/>
              </a:spcAft>
              <a:buSzPts val="1400"/>
              <a:buChar char="○"/>
            </a:pPr>
            <a:r>
              <a:rPr lang="en"/>
              <a:t>A 1/2</a:t>
            </a:r>
            <a:r>
              <a:rPr lang="en" baseline="30000"/>
              <a:t>20</a:t>
            </a:r>
            <a:r>
              <a:rPr lang="en"/>
              <a:t> probability is fairly likely</a:t>
            </a:r>
            <a:endParaRPr/>
          </a:p>
          <a:p>
            <a:pPr marL="1371600" lvl="2" indent="-317500" algn="l" rtl="0">
              <a:spcBef>
                <a:spcPts val="0"/>
              </a:spcBef>
              <a:spcAft>
                <a:spcPts val="0"/>
              </a:spcAft>
              <a:buSzPts val="1400"/>
              <a:buChar char="■"/>
            </a:pPr>
            <a:r>
              <a:rPr lang="en"/>
              <a:t>“One in a million events happen every day in New York City”</a:t>
            </a:r>
            <a:endParaRPr/>
          </a:p>
          <a:p>
            <a:pPr marL="914400" lvl="1" indent="-317500" algn="l" rtl="0">
              <a:spcBef>
                <a:spcPts val="0"/>
              </a:spcBef>
              <a:spcAft>
                <a:spcPts val="0"/>
              </a:spcAft>
              <a:buSzPts val="1400"/>
              <a:buChar char="○"/>
            </a:pPr>
            <a:r>
              <a:rPr lang="en"/>
              <a:t>In between these extremes, it can be messy</a:t>
            </a:r>
            <a:endParaRPr/>
          </a:p>
          <a:p>
            <a:pPr marL="1371600" lvl="2" indent="-317500" algn="l" rtl="0">
              <a:spcBef>
                <a:spcPts val="0"/>
              </a:spcBef>
              <a:spcAft>
                <a:spcPts val="0"/>
              </a:spcAft>
              <a:buSzPts val="1400"/>
              <a:buChar char="■"/>
            </a:pPr>
            <a:r>
              <a:rPr lang="en"/>
              <a:t>Different algorithms run faster or slower and have their own security parameters</a:t>
            </a:r>
            <a:endParaRPr/>
          </a:p>
          <a:p>
            <a:pPr marL="1371600" lvl="2" indent="-317500" algn="l" rtl="0">
              <a:spcBef>
                <a:spcPts val="0"/>
              </a:spcBef>
              <a:spcAft>
                <a:spcPts val="0"/>
              </a:spcAft>
              <a:buSzPts val="1400"/>
              <a:buChar char="■"/>
            </a:pPr>
            <a:r>
              <a:rPr lang="en"/>
              <a:t>Computers get more powerful over time</a:t>
            </a:r>
            <a:endParaRPr/>
          </a:p>
          <a:p>
            <a:pPr marL="1371600" lvl="2" indent="-317500" algn="l" rtl="0">
              <a:spcBef>
                <a:spcPts val="0"/>
              </a:spcBef>
              <a:spcAft>
                <a:spcPts val="0"/>
              </a:spcAft>
              <a:buSzPts val="1400"/>
              <a:buChar char="■"/>
            </a:pPr>
            <a:r>
              <a:rPr lang="en"/>
              <a:t>Recall: Know your threat model!</a:t>
            </a:r>
            <a:endParaRPr/>
          </a:p>
          <a:p>
            <a:pPr marL="457200" lvl="0" indent="-342900" algn="l" rtl="0">
              <a:spcBef>
                <a:spcPts val="0"/>
              </a:spcBef>
              <a:spcAft>
                <a:spcPts val="0"/>
              </a:spcAft>
              <a:buSzPts val="1800"/>
              <a:buChar char="●"/>
            </a:pPr>
            <a:r>
              <a:rPr lang="en" b="1"/>
              <a:t>Takeaway</a:t>
            </a:r>
            <a:r>
              <a:rPr lang="en"/>
              <a:t>: For now, 2</a:t>
            </a:r>
            <a:r>
              <a:rPr lang="en" baseline="30000"/>
              <a:t>80</a:t>
            </a:r>
            <a:r>
              <a:rPr lang="en"/>
              <a:t> is a reasonable threshold, but this will change over time!</a:t>
            </a:r>
            <a:endParaRPr/>
          </a:p>
        </p:txBody>
      </p:sp>
      <p:sp>
        <p:nvSpPr>
          <p:cNvPr id="791" name="Google Shape;79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9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9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321" name="Google Shape;321;p41"/>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5.1</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Older definition: The study of secure communication over insecure channels</a:t>
            </a:r>
            <a:endParaRPr dirty="0"/>
          </a:p>
          <a:p>
            <a:pPr marL="457200" lvl="0" indent="-342900" algn="l" rtl="0">
              <a:spcBef>
                <a:spcPts val="0"/>
              </a:spcBef>
              <a:spcAft>
                <a:spcPts val="0"/>
              </a:spcAft>
              <a:buSzPts val="1800"/>
              <a:buChar char="●"/>
            </a:pPr>
            <a:r>
              <a:rPr lang="en" dirty="0"/>
              <a:t>Newer definition: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dirty="0"/>
              <a:t>Not just </a:t>
            </a:r>
            <a:r>
              <a:rPr lang="en" i="1" dirty="0"/>
              <a:t>confidentiality</a:t>
            </a:r>
            <a:r>
              <a:rPr lang="en" dirty="0"/>
              <a:t> but also </a:t>
            </a:r>
            <a:r>
              <a:rPr lang="en" i="1" dirty="0"/>
              <a:t>integrity</a:t>
            </a:r>
            <a:r>
              <a:rPr lang="en" dirty="0"/>
              <a:t> and </a:t>
            </a:r>
            <a:r>
              <a:rPr lang="en" i="1" dirty="0"/>
              <a:t>authenticity</a:t>
            </a:r>
            <a:r>
              <a:rPr lang="en" dirty="0"/>
              <a:t> (we’ll see these definitions today)</a:t>
            </a:r>
            <a:endParaRPr dirty="0"/>
          </a:p>
          <a:p>
            <a:pPr marL="457200" lvl="0" indent="-342900" algn="l" rtl="0">
              <a:spcBef>
                <a:spcPts val="0"/>
              </a:spcBef>
              <a:spcAft>
                <a:spcPts val="0"/>
              </a:spcAft>
              <a:buSzPts val="1800"/>
              <a:buChar char="●"/>
            </a:pPr>
            <a:r>
              <a:rPr lang="en" dirty="0"/>
              <a:t>Modern cryptography involves a lot of math</a:t>
            </a: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977" name="Google Shape;977;p92"/>
          <p:cNvPicPr preferRelativeResize="0"/>
          <p:nvPr/>
        </p:nvPicPr>
        <p:blipFill>
          <a:blip r:embed="rId3">
            <a:alphaModFix/>
          </a:blip>
          <a:stretch>
            <a:fillRect/>
          </a:stretch>
        </p:blipFill>
        <p:spPr>
          <a:xfrm>
            <a:off x="6583397" y="2115175"/>
            <a:ext cx="1973928" cy="3028325"/>
          </a:xfrm>
          <a:prstGeom prst="rect">
            <a:avLst/>
          </a:prstGeom>
          <a:noFill/>
          <a:ln>
            <a:noFill/>
          </a:ln>
        </p:spPr>
      </p:pic>
      <p:sp>
        <p:nvSpPr>
          <p:cNvPr id="978" name="Google Shape;978;p92"/>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6.2 &amp; </a:t>
            </a:r>
            <a:r>
              <a:rPr lang="en"/>
              <a:t>6.3</a:t>
            </a:r>
            <a:endParaRPr>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a:solidFill>
                            <a:srgbClr val="FF0000"/>
                          </a:solidFill>
                        </a:rPr>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Don’t try this at home!</a:t>
            </a:r>
            <a:endParaRPr/>
          </a:p>
        </p:txBody>
      </p:sp>
      <p:sp>
        <p:nvSpPr>
          <p:cNvPr id="334" name="Google Shape;334;p4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will teach you the basic building blocks of cryptography, but you should never try to write your own cryptographic algorithms</a:t>
            </a:r>
            <a:endParaRPr/>
          </a:p>
          <a:p>
            <a:pPr marL="457200" lvl="0" indent="-342900" algn="l" rtl="0">
              <a:spcBef>
                <a:spcPts val="0"/>
              </a:spcBef>
              <a:spcAft>
                <a:spcPts val="0"/>
              </a:spcAft>
              <a:buSzPts val="1800"/>
              <a:buChar char="●"/>
            </a:pPr>
            <a:r>
              <a:rPr lang="en"/>
              <a:t>It’s very easy to make a mistake that makes your code insecure</a:t>
            </a:r>
            <a:endParaRPr/>
          </a:p>
          <a:p>
            <a:pPr marL="914400" lvl="1" indent="-317500" algn="l" rtl="0">
              <a:spcBef>
                <a:spcPts val="0"/>
              </a:spcBef>
              <a:spcAft>
                <a:spcPts val="0"/>
              </a:spcAft>
              <a:buSzPts val="1400"/>
              <a:buChar char="○"/>
            </a:pPr>
            <a:r>
              <a:rPr lang="en"/>
              <a:t>Lots of tricky edge cases that we won't cover</a:t>
            </a:r>
            <a:endParaRPr/>
          </a:p>
          <a:p>
            <a:pPr marL="914400" lvl="1" indent="-317500" algn="l" rtl="0">
              <a:spcBef>
                <a:spcPts val="0"/>
              </a:spcBef>
              <a:spcAft>
                <a:spcPts val="0"/>
              </a:spcAft>
              <a:buSzPts val="1400"/>
              <a:buChar char="○"/>
            </a:pPr>
            <a:r>
              <a:rPr lang="en"/>
              <a:t>One small bug could compromise the security of your code</a:t>
            </a:r>
            <a:endParaRPr/>
          </a:p>
          <a:p>
            <a:pPr marL="457200" lvl="0" indent="-342900" algn="l" rtl="0">
              <a:spcBef>
                <a:spcPts val="0"/>
              </a:spcBef>
              <a:spcAft>
                <a:spcPts val="0"/>
              </a:spcAft>
              <a:buSzPts val="1800"/>
              <a:buChar char="●"/>
            </a:pPr>
            <a:r>
              <a:rPr lang="en"/>
              <a:t>Instead, use existing well-vetted cryptographic libraries</a:t>
            </a:r>
            <a:endParaRPr/>
          </a:p>
          <a:p>
            <a:pPr marL="914400" lvl="1" indent="-317500" algn="l" rtl="0">
              <a:spcBef>
                <a:spcPts val="0"/>
              </a:spcBef>
              <a:spcAft>
                <a:spcPts val="0"/>
              </a:spcAft>
              <a:buSzPts val="1400"/>
              <a:buChar char="○"/>
            </a:pPr>
            <a:r>
              <a:rPr lang="en"/>
              <a:t>This portion of the class is as much about making you a good </a:t>
            </a:r>
            <a:r>
              <a:rPr lang="en" i="1"/>
              <a:t>consumer</a:t>
            </a:r>
            <a:r>
              <a:rPr lang="en"/>
              <a:t> of cryptography</a:t>
            </a:r>
            <a:endParaRPr/>
          </a:p>
        </p:txBody>
      </p:sp>
      <p:sp>
        <p:nvSpPr>
          <p:cNvPr id="335" name="Google Shape;33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graphicFrame>
        <p:nvGraphicFramePr>
          <p:cNvPr id="336" name="Google Shape;336;p43"/>
          <p:cNvGraphicFramePr/>
          <p:nvPr/>
        </p:nvGraphicFramePr>
        <p:xfrm>
          <a:off x="5480250" y="1879235"/>
          <a:ext cx="3418875" cy="2127455"/>
        </p:xfrm>
        <a:graphic>
          <a:graphicData uri="http://schemas.openxmlformats.org/drawingml/2006/table">
            <a:tbl>
              <a:tblPr>
                <a:noFill/>
                <a:tableStyleId>{DF68B0A8-356D-4739-86A0-293F613CF9FD}</a:tableStyleId>
              </a:tblPr>
              <a:tblGrid>
                <a:gridCol w="420575">
                  <a:extLst>
                    <a:ext uri="{9D8B030D-6E8A-4147-A177-3AD203B41FA5}">
                      <a16:colId xmlns:a16="http://schemas.microsoft.com/office/drawing/2014/main" val="20000"/>
                    </a:ext>
                  </a:extLst>
                </a:gridCol>
                <a:gridCol w="2998300">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694925">
                <a:tc>
                  <a:txBody>
                    <a:bodyPr/>
                    <a:lstStyle/>
                    <a:p>
                      <a:pPr marL="0" lvl="0" indent="0" algn="l" rtl="0">
                        <a:spcBef>
                          <a:spcPts val="0"/>
                        </a:spcBef>
                        <a:spcAft>
                          <a:spcPts val="0"/>
                        </a:spcAft>
                        <a:buNone/>
                      </a:pPr>
                      <a:endParaRPr>
                        <a:solidFill>
                          <a:srgbClr val="595959"/>
                        </a:solidFill>
                      </a:endParaRPr>
                    </a:p>
                  </a:txBody>
                  <a:tcPr marL="91425" marR="91425" marT="27425" marB="27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a:solidFill>
                          <a:srgbClr val="595959"/>
                        </a:solidFill>
                      </a:endParaRPr>
                    </a:p>
                    <a:p>
                      <a:pPr marL="0" lvl="0" indent="0" algn="r" rtl="0">
                        <a:spcBef>
                          <a:spcPts val="0"/>
                        </a:spcBef>
                        <a:spcAft>
                          <a:spcPts val="0"/>
                        </a:spcAft>
                        <a:buNone/>
                      </a:pPr>
                      <a:endParaRPr i="1">
                        <a:solidFill>
                          <a:srgbClr val="595959"/>
                        </a:solidFill>
                      </a:endParaRPr>
                    </a:p>
                    <a:p>
                      <a:pPr marL="0" lvl="0" indent="0" algn="r" rtl="0">
                        <a:spcBef>
                          <a:spcPts val="0"/>
                        </a:spcBef>
                        <a:spcAft>
                          <a:spcPts val="0"/>
                        </a:spcAft>
                        <a:buNone/>
                      </a:pPr>
                      <a:r>
                        <a:rPr lang="en" i="1">
                          <a:solidFill>
                            <a:srgbClr val="595959"/>
                          </a:solidFill>
                        </a:rPr>
                        <a:t>February 15, 2017</a:t>
                      </a:r>
                      <a:endParaRPr i="1">
                        <a:solidFill>
                          <a:srgbClr val="595959"/>
                        </a:solidFill>
                      </a:endParaRPr>
                    </a:p>
                  </a:txBody>
                  <a:tcPr marL="91425" marR="91425" marT="27425" marB="27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1"/>
                  </a:ext>
                </a:extLst>
              </a:tr>
              <a:tr h="1005825">
                <a:tc gridSpan="2">
                  <a:txBody>
                    <a:bodyPr/>
                    <a:lstStyle/>
                    <a:p>
                      <a:pPr marL="0" lvl="0" indent="0" algn="l" rtl="0">
                        <a:spcBef>
                          <a:spcPts val="0"/>
                        </a:spcBef>
                        <a:spcAft>
                          <a:spcPts val="0"/>
                        </a:spcAft>
                        <a:buNone/>
                      </a:pPr>
                      <a:r>
                        <a:rPr lang="en" sz="1600">
                          <a:solidFill>
                            <a:srgbClr val="595959"/>
                          </a:solidFill>
                        </a:rPr>
                        <a:t>Cryptography is nightmare magic math that cares what kind of pen you use.</a:t>
                      </a: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337" name="Google Shape;337;p43" title="Twitter logo"/>
          <p:cNvPicPr preferRelativeResize="0"/>
          <p:nvPr/>
        </p:nvPicPr>
        <p:blipFill>
          <a:blip r:embed="rId4">
            <a:alphaModFix/>
          </a:blip>
          <a:stretch>
            <a:fillRect/>
          </a:stretch>
        </p:blipFill>
        <p:spPr>
          <a:xfrm>
            <a:off x="5538992" y="1998050"/>
            <a:ext cx="499834" cy="393600"/>
          </a:xfrm>
          <a:prstGeom prst="rect">
            <a:avLst/>
          </a:prstGeom>
          <a:noFill/>
          <a:ln>
            <a:noFill/>
          </a:ln>
        </p:spPr>
      </p:pic>
      <p:pic>
        <p:nvPicPr>
          <p:cNvPr id="338" name="Google Shape;338;p43" title="Swift on Security"/>
          <p:cNvPicPr preferRelativeResize="0"/>
          <p:nvPr/>
        </p:nvPicPr>
        <p:blipFill>
          <a:blip r:embed="rId5">
            <a:alphaModFix/>
          </a:blip>
          <a:stretch>
            <a:fillRect/>
          </a:stretch>
        </p:blipFill>
        <p:spPr>
          <a:xfrm>
            <a:off x="6038825" y="1939850"/>
            <a:ext cx="2131000" cy="688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0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19" name="Google Shape;1119;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
        <p:nvSpPr>
          <p:cNvPr id="1120" name="Google Shape;1120;p105"/>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05"/>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22" name="Google Shape;1122;p105"/>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23" name="Google Shape;1123;p105"/>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24" name="Google Shape;1124;p105"/>
          <p:cNvCxnSpPr>
            <a:stCxn id="1122" idx="2"/>
            <a:endCxn id="1123"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25" name="Google Shape;1125;p105"/>
          <p:cNvCxnSpPr>
            <a:endCxn id="1123"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6" name="Google Shape;1126;p105"/>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27" name="Google Shape;1127;p105"/>
          <p:cNvCxnSpPr>
            <a:stCxn id="1123" idx="3"/>
            <a:endCxn id="1126"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8" name="Google Shape;1128;p105"/>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29" name="Google Shape;1129;p105"/>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30" name="Google Shape;1130;p105"/>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31" name="Google Shape;1131;p105"/>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32" name="Google Shape;1132;p105"/>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33" name="Google Shape;1133;p105"/>
          <p:cNvCxnSpPr>
            <a:stCxn id="1131" idx="2"/>
            <a:endCxn id="1132"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34" name="Google Shape;1134;p105"/>
          <p:cNvCxnSpPr>
            <a:endCxn id="1132"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5" name="Google Shape;1135;p105"/>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36" name="Google Shape;1136;p105"/>
          <p:cNvCxnSpPr>
            <a:stCxn id="1132" idx="3"/>
            <a:endCxn id="1135"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7" name="Google Shape;1137;p105"/>
          <p:cNvSpPr txBox="1"/>
          <p:nvPr/>
        </p:nvSpPr>
        <p:spPr>
          <a:xfrm>
            <a:off x="275550" y="4539800"/>
            <a:ext cx="70104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What if we use the same key </a:t>
            </a:r>
            <a:r>
              <a:rPr lang="en" sz="1800" i="1"/>
              <a:t>K</a:t>
            </a:r>
            <a:r>
              <a:rPr lang="en" sz="1800"/>
              <a:t> to encrypt two different messages?</a:t>
            </a:r>
            <a:endParaRPr sz="1800"/>
          </a:p>
        </p:txBody>
      </p:sp>
      <p:sp>
        <p:nvSpPr>
          <p:cNvPr id="1138" name="Google Shape;1138;p105"/>
          <p:cNvSpPr txBox="1"/>
          <p:nvPr/>
        </p:nvSpPr>
        <p:spPr>
          <a:xfrm>
            <a:off x="5469975" y="2691525"/>
            <a:ext cx="23004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Eve sees two ciphertexts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06"/>
          <p:cNvSpPr/>
          <p:nvPr/>
        </p:nvSpPr>
        <p:spPr>
          <a:xfrm>
            <a:off x="5318300" y="1341275"/>
            <a:ext cx="3432600" cy="29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45" name="Google Shape;1145;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
        <p:nvSpPr>
          <p:cNvPr id="1146" name="Google Shape;1146;p106"/>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6"/>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48" name="Google Shape;1148;p106"/>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49" name="Google Shape;1149;p106"/>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0" name="Google Shape;1150;p106"/>
          <p:cNvCxnSpPr>
            <a:stCxn id="1148" idx="2"/>
            <a:endCxn id="1149"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51" name="Google Shape;1151;p106"/>
          <p:cNvCxnSpPr>
            <a:endCxn id="1149"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2" name="Google Shape;1152;p106"/>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53" name="Google Shape;1153;p106"/>
          <p:cNvCxnSpPr>
            <a:stCxn id="1149" idx="3"/>
            <a:endCxn id="1152"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4" name="Google Shape;1154;p106"/>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55" name="Google Shape;1155;p106"/>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56" name="Google Shape;1156;p106"/>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57" name="Google Shape;1157;p106"/>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58" name="Google Shape;1158;p106"/>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9" name="Google Shape;1159;p106"/>
          <p:cNvCxnSpPr>
            <a:stCxn id="1157" idx="2"/>
            <a:endCxn id="1158"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60" name="Google Shape;1160;p106"/>
          <p:cNvCxnSpPr>
            <a:endCxn id="1158"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1" name="Google Shape;1161;p106"/>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62" name="Google Shape;1162;p106"/>
          <p:cNvCxnSpPr>
            <a:stCxn id="1158" idx="3"/>
            <a:endCxn id="1161"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3" name="Google Shape;1163;p106"/>
          <p:cNvSpPr/>
          <p:nvPr/>
        </p:nvSpPr>
        <p:spPr>
          <a:xfrm>
            <a:off x="5429775" y="2964375"/>
            <a:ext cx="4065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a:t>
            </a:r>
            <a:endParaRPr sz="1800"/>
          </a:p>
        </p:txBody>
      </p:sp>
      <p:sp>
        <p:nvSpPr>
          <p:cNvPr id="1164" name="Google Shape;1164;p106"/>
          <p:cNvSpPr/>
          <p:nvPr/>
        </p:nvSpPr>
        <p:spPr>
          <a:xfrm>
            <a:off x="6204975" y="2754225"/>
            <a:ext cx="2335500" cy="89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dk1"/>
                </a:solidFill>
              </a:rPr>
              <a:t>(</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r>
              <a:rPr lang="en" sz="1800">
                <a:solidFill>
                  <a:schemeClr val="dk1"/>
                </a:solidFill>
              </a:rPr>
              <a:t>)</a:t>
            </a:r>
            <a:br>
              <a:rPr lang="en" sz="1800">
                <a:solidFill>
                  <a:schemeClr val="dk1"/>
                </a:solidFill>
              </a:rPr>
            </a:br>
            <a:r>
              <a:rPr lang="en" sz="1800">
                <a:solidFill>
                  <a:schemeClr val="dk1"/>
                </a:solidFill>
              </a:rPr>
              <a:t>=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cxnSp>
        <p:nvCxnSpPr>
          <p:cNvPr id="1165" name="Google Shape;1165;p106"/>
          <p:cNvCxnSpPr>
            <a:stCxn id="1152" idx="3"/>
            <a:endCxn id="1163" idx="0"/>
          </p:cNvCxnSpPr>
          <p:nvPr/>
        </p:nvCxnSpPr>
        <p:spPr>
          <a:xfrm>
            <a:off x="5057700" y="2405200"/>
            <a:ext cx="575400" cy="559200"/>
          </a:xfrm>
          <a:prstGeom prst="bentConnector2">
            <a:avLst/>
          </a:prstGeom>
          <a:noFill/>
          <a:ln w="9525" cap="flat" cmpd="sng">
            <a:solidFill>
              <a:schemeClr val="dk2"/>
            </a:solidFill>
            <a:prstDash val="solid"/>
            <a:round/>
            <a:headEnd type="none" w="med" len="med"/>
            <a:tailEnd type="triangle" w="med" len="med"/>
          </a:ln>
        </p:spPr>
      </p:cxnSp>
      <p:cxnSp>
        <p:nvCxnSpPr>
          <p:cNvPr id="1166" name="Google Shape;1166;p106"/>
          <p:cNvCxnSpPr>
            <a:stCxn id="1161" idx="3"/>
            <a:endCxn id="1163" idx="2"/>
          </p:cNvCxnSpPr>
          <p:nvPr/>
        </p:nvCxnSpPr>
        <p:spPr>
          <a:xfrm rot="10800000" flipH="1">
            <a:off x="5057700" y="3434475"/>
            <a:ext cx="575400" cy="546000"/>
          </a:xfrm>
          <a:prstGeom prst="bentConnector2">
            <a:avLst/>
          </a:prstGeom>
          <a:noFill/>
          <a:ln w="9525" cap="flat" cmpd="sng">
            <a:solidFill>
              <a:schemeClr val="dk2"/>
            </a:solidFill>
            <a:prstDash val="solid"/>
            <a:round/>
            <a:headEnd type="none" w="med" len="med"/>
            <a:tailEnd type="triangle" w="med" len="med"/>
          </a:ln>
        </p:spPr>
      </p:cxnSp>
      <p:cxnSp>
        <p:nvCxnSpPr>
          <p:cNvPr id="1167" name="Google Shape;1167;p106"/>
          <p:cNvCxnSpPr>
            <a:stCxn id="1163" idx="3"/>
            <a:endCxn id="1164" idx="1"/>
          </p:cNvCxnSpPr>
          <p:nvPr/>
        </p:nvCxnSpPr>
        <p:spPr>
          <a:xfrm>
            <a:off x="5836275" y="3199425"/>
            <a:ext cx="368700" cy="0"/>
          </a:xfrm>
          <a:prstGeom prst="straightConnector1">
            <a:avLst/>
          </a:prstGeom>
          <a:noFill/>
          <a:ln w="9525" cap="flat" cmpd="sng">
            <a:solidFill>
              <a:schemeClr val="dk2"/>
            </a:solidFill>
            <a:prstDash val="solid"/>
            <a:round/>
            <a:headEnd type="none" w="med" len="med"/>
            <a:tailEnd type="triangle" w="med" len="med"/>
          </a:ln>
        </p:spPr>
      </p:cxnSp>
      <p:sp>
        <p:nvSpPr>
          <p:cNvPr id="1168" name="Google Shape;1168;p106"/>
          <p:cNvSpPr txBox="1"/>
          <p:nvPr/>
        </p:nvSpPr>
        <p:spPr>
          <a:xfrm>
            <a:off x="7985600" y="1293425"/>
            <a:ext cx="7653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t>Eve</a:t>
            </a:r>
            <a:endParaRPr sz="1800"/>
          </a:p>
        </p:txBody>
      </p:sp>
      <p:sp>
        <p:nvSpPr>
          <p:cNvPr id="1169" name="Google Shape;1169;p106"/>
          <p:cNvSpPr txBox="1"/>
          <p:nvPr/>
        </p:nvSpPr>
        <p:spPr>
          <a:xfrm>
            <a:off x="275550" y="4539800"/>
            <a:ext cx="56853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If Eve XORs the two ciphertexts, she learns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Don’t try this at home!</a:t>
            </a:r>
            <a:endParaRPr/>
          </a:p>
        </p:txBody>
      </p:sp>
      <p:sp>
        <p:nvSpPr>
          <p:cNvPr id="344" name="Google Shape;344;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summer 2020, CS 61A wrote a program to distribute online exams</a:t>
            </a:r>
            <a:endParaRPr/>
          </a:p>
          <a:p>
            <a:pPr marL="457200" lvl="0" indent="-342900" algn="l" rtl="0">
              <a:spcBef>
                <a:spcPts val="0"/>
              </a:spcBef>
              <a:spcAft>
                <a:spcPts val="0"/>
              </a:spcAft>
              <a:buSzPts val="1800"/>
              <a:buChar char="●"/>
            </a:pPr>
            <a:r>
              <a:rPr lang="en"/>
              <a:t>However, when writing cryptographic code, they used a secure algorithm in an insecure way</a:t>
            </a:r>
            <a:endParaRPr/>
          </a:p>
          <a:p>
            <a:pPr marL="457200" lvl="0" indent="-342900" algn="l" rtl="0">
              <a:spcBef>
                <a:spcPts val="0"/>
              </a:spcBef>
              <a:spcAft>
                <a:spcPts val="0"/>
              </a:spcAft>
              <a:buSzPts val="1800"/>
              <a:buChar char="●"/>
            </a:pPr>
            <a:r>
              <a:rPr lang="en"/>
              <a:t>Because of their mistake, it was possible to see exam questions before they were released!</a:t>
            </a:r>
            <a:endParaRPr/>
          </a:p>
          <a:p>
            <a:pPr marL="914400" lvl="1" indent="-317500" algn="l" rtl="0">
              <a:spcBef>
                <a:spcPts val="0"/>
              </a:spcBef>
              <a:spcAft>
                <a:spcPts val="0"/>
              </a:spcAft>
              <a:buSzPts val="1400"/>
              <a:buChar char="○"/>
            </a:pPr>
            <a:r>
              <a:rPr lang="en"/>
              <a:t>Later in the semester, you’ll get to try and break their insecure scheme yourself</a:t>
            </a:r>
            <a:endParaRPr/>
          </a:p>
          <a:p>
            <a:pPr marL="914400" lvl="1" indent="-317500" algn="l" rtl="0">
              <a:spcBef>
                <a:spcPts val="0"/>
              </a:spcBef>
              <a:spcAft>
                <a:spcPts val="0"/>
              </a:spcAft>
              <a:buSzPts val="1400"/>
              <a:buChar char="○"/>
            </a:pPr>
            <a:r>
              <a:rPr lang="en"/>
              <a:t>Exam leakage was reported, but we never found out if anyone actually attacked the insecure scheme</a:t>
            </a:r>
            <a:endParaRPr/>
          </a:p>
          <a:p>
            <a:pPr marL="457200" lvl="0" indent="-342900" algn="l" rtl="0">
              <a:spcBef>
                <a:spcPts val="0"/>
              </a:spcBef>
              <a:spcAft>
                <a:spcPts val="0"/>
              </a:spcAft>
              <a:buSzPts val="1800"/>
              <a:buChar char="●"/>
            </a:pPr>
            <a:r>
              <a:rPr lang="en"/>
              <a:t>The TAs who wrote this code were former CS 161 students!</a:t>
            </a:r>
            <a:endParaRPr/>
          </a:p>
          <a:p>
            <a:pPr marL="457200" lvl="0" indent="-342900" algn="l" rtl="0">
              <a:spcBef>
                <a:spcPts val="0"/>
              </a:spcBef>
              <a:spcAft>
                <a:spcPts val="0"/>
              </a:spcAft>
              <a:buSzPts val="1800"/>
              <a:buChar char="●"/>
            </a:pPr>
            <a:r>
              <a:rPr lang="en" b="1"/>
              <a:t>Takeaway</a:t>
            </a:r>
            <a:r>
              <a:rPr lang="en"/>
              <a:t>: Do not write your own crypto code!</a:t>
            </a:r>
            <a:endParaRPr/>
          </a:p>
        </p:txBody>
      </p:sp>
      <p:sp>
        <p:nvSpPr>
          <p:cNvPr id="345" name="Google Shape;34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0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75" name="Google Shape;1175;p10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we use the same key </a:t>
            </a:r>
            <a:r>
              <a:rPr lang="en" i="1"/>
              <a:t>twice</a:t>
            </a:r>
            <a:r>
              <a:rPr lang="en"/>
              <a:t>?</a:t>
            </a:r>
            <a:endParaRPr/>
          </a:p>
          <a:p>
            <a:pPr marL="914400" lvl="1" indent="-317500" algn="l" rtl="0">
              <a:spcBef>
                <a:spcPts val="0"/>
              </a:spcBef>
              <a:spcAft>
                <a:spcPts val="0"/>
              </a:spcAft>
              <a:buSzPts val="1400"/>
              <a:buChar char="○"/>
            </a:pPr>
            <a:r>
              <a:rPr lang="en"/>
              <a:t>Alice encrypts </a:t>
            </a:r>
            <a:r>
              <a:rPr lang="en" i="1"/>
              <a:t>M</a:t>
            </a:r>
            <a:r>
              <a:rPr lang="en" sz="900" i="1"/>
              <a:t>0</a:t>
            </a:r>
            <a:r>
              <a:rPr lang="en"/>
              <a:t> and </a:t>
            </a:r>
            <a:r>
              <a:rPr lang="en" i="1"/>
              <a:t>M</a:t>
            </a:r>
            <a:r>
              <a:rPr lang="en" sz="900" i="1"/>
              <a:t>1</a:t>
            </a:r>
            <a:r>
              <a:rPr lang="en"/>
              <a:t> with the same key</a:t>
            </a:r>
            <a:endParaRPr/>
          </a:p>
          <a:p>
            <a:pPr marL="914400" lvl="1" indent="-317500" algn="l" rtl="0">
              <a:spcBef>
                <a:spcPts val="0"/>
              </a:spcBef>
              <a:spcAft>
                <a:spcPts val="0"/>
              </a:spcAft>
              <a:buSzPts val="1400"/>
              <a:buChar char="○"/>
            </a:pPr>
            <a:r>
              <a:rPr lang="en"/>
              <a:t>Eve observes </a:t>
            </a:r>
            <a:r>
              <a:rPr lang="en" i="1"/>
              <a:t>K</a:t>
            </a:r>
            <a:r>
              <a:rPr lang="en"/>
              <a:t> ⊕ </a:t>
            </a:r>
            <a:r>
              <a:rPr lang="en" i="1"/>
              <a:t>M</a:t>
            </a:r>
            <a:r>
              <a:rPr lang="en" sz="900" i="1"/>
              <a:t>0</a:t>
            </a:r>
            <a:r>
              <a:rPr lang="en" i="1"/>
              <a:t> </a:t>
            </a:r>
            <a:r>
              <a:rPr lang="en"/>
              <a:t>and </a:t>
            </a:r>
            <a:r>
              <a:rPr lang="en" i="1"/>
              <a:t>K</a:t>
            </a:r>
            <a:r>
              <a:rPr lang="en"/>
              <a:t> ⊕ </a:t>
            </a:r>
            <a:r>
              <a:rPr lang="en" i="1"/>
              <a:t>M</a:t>
            </a:r>
            <a:r>
              <a:rPr lang="en" sz="900" i="1"/>
              <a:t>1</a:t>
            </a:r>
            <a:r>
              <a:rPr lang="en" i="1"/>
              <a:t> </a:t>
            </a:r>
            <a:endParaRPr/>
          </a:p>
          <a:p>
            <a:pPr marL="914400" lvl="1" indent="-317500" algn="l" rtl="0">
              <a:spcBef>
                <a:spcPts val="0"/>
              </a:spcBef>
              <a:spcAft>
                <a:spcPts val="0"/>
              </a:spcAft>
              <a:buSzPts val="1400"/>
              <a:buChar char="○"/>
            </a:pPr>
            <a:r>
              <a:rPr lang="en"/>
              <a:t>Eve computes (</a:t>
            </a:r>
            <a:r>
              <a:rPr lang="en" i="1"/>
              <a:t>K</a:t>
            </a:r>
            <a:r>
              <a:rPr lang="en"/>
              <a:t> ⊕ </a:t>
            </a:r>
            <a:r>
              <a:rPr lang="en" i="1"/>
              <a:t>M</a:t>
            </a:r>
            <a:r>
              <a:rPr lang="en" sz="900" i="1"/>
              <a:t>0</a:t>
            </a:r>
            <a:r>
              <a:rPr lang="en"/>
              <a:t>) ⊕ (</a:t>
            </a:r>
            <a:r>
              <a:rPr lang="en" i="1"/>
              <a:t>K</a:t>
            </a:r>
            <a:r>
              <a:rPr lang="en"/>
              <a:t> ⊕ </a:t>
            </a:r>
            <a:r>
              <a:rPr lang="en" i="1"/>
              <a:t>M</a:t>
            </a:r>
            <a:r>
              <a:rPr lang="en" sz="900" i="1"/>
              <a:t>1</a:t>
            </a:r>
            <a:r>
              <a:rPr lang="en"/>
              <a:t>) = </a:t>
            </a:r>
            <a:r>
              <a:rPr lang="en" i="1"/>
              <a:t>M</a:t>
            </a:r>
            <a:r>
              <a:rPr lang="en" sz="900" i="1"/>
              <a:t>0</a:t>
            </a:r>
            <a:r>
              <a:rPr lang="en" i="1"/>
              <a:t> </a:t>
            </a:r>
            <a:r>
              <a:rPr lang="en"/>
              <a:t>⊕ </a:t>
            </a:r>
            <a:r>
              <a:rPr lang="en" i="1"/>
              <a:t>M</a:t>
            </a:r>
            <a:r>
              <a:rPr lang="en" sz="900" i="1"/>
              <a:t>1</a:t>
            </a:r>
            <a:endParaRPr/>
          </a:p>
          <a:p>
            <a:pPr marL="1371600" lvl="2" indent="-317500" algn="l" rtl="0">
              <a:spcBef>
                <a:spcPts val="0"/>
              </a:spcBef>
              <a:spcAft>
                <a:spcPts val="0"/>
              </a:spcAft>
              <a:buSzPts val="1400"/>
              <a:buChar char="■"/>
            </a:pPr>
            <a:r>
              <a:rPr lang="en"/>
              <a:t>Recall the XOR property: the </a:t>
            </a:r>
            <a:r>
              <a:rPr lang="en" i="1"/>
              <a:t>K</a:t>
            </a:r>
            <a:r>
              <a:rPr lang="en"/>
              <a:t>'s cancel out</a:t>
            </a:r>
            <a:endParaRPr/>
          </a:p>
          <a:p>
            <a:pPr marL="457200" lvl="0" indent="-342900" algn="l" rtl="0">
              <a:spcBef>
                <a:spcPts val="0"/>
              </a:spcBef>
              <a:spcAft>
                <a:spcPts val="0"/>
              </a:spcAft>
              <a:buSzPts val="1800"/>
              <a:buChar char="●"/>
            </a:pPr>
            <a:r>
              <a:rPr lang="en"/>
              <a:t>Eve has learned </a:t>
            </a:r>
            <a:r>
              <a:rPr lang="en" i="1"/>
              <a:t>M</a:t>
            </a:r>
            <a:r>
              <a:rPr lang="en" sz="1300" i="1"/>
              <a:t>0</a:t>
            </a:r>
            <a:r>
              <a:rPr lang="en" i="1"/>
              <a:t> </a:t>
            </a:r>
            <a:r>
              <a:rPr lang="en"/>
              <a:t>⊕ </a:t>
            </a:r>
            <a:r>
              <a:rPr lang="en" i="1"/>
              <a:t>M</a:t>
            </a:r>
            <a:r>
              <a:rPr lang="en" sz="1300" i="1"/>
              <a:t>1</a:t>
            </a:r>
            <a:r>
              <a:rPr lang="en"/>
              <a:t>. This is partial information about the messages!</a:t>
            </a:r>
            <a:endParaRPr/>
          </a:p>
          <a:p>
            <a:pPr marL="914400" lvl="1" indent="-317500" algn="l" rtl="0">
              <a:spcBef>
                <a:spcPts val="0"/>
              </a:spcBef>
              <a:spcAft>
                <a:spcPts val="0"/>
              </a:spcAft>
              <a:buSzPts val="1400"/>
              <a:buChar char="○"/>
            </a:pPr>
            <a:r>
              <a:rPr lang="en"/>
              <a:t>In words, Eve knows which bits in </a:t>
            </a:r>
            <a:r>
              <a:rPr lang="en" i="1"/>
              <a:t>M</a:t>
            </a:r>
            <a:r>
              <a:rPr lang="en" sz="900" i="1"/>
              <a:t>0</a:t>
            </a:r>
            <a:r>
              <a:rPr lang="en"/>
              <a:t> match bits in </a:t>
            </a:r>
            <a:r>
              <a:rPr lang="en" i="1"/>
              <a:t>M</a:t>
            </a:r>
            <a:r>
              <a:rPr lang="en" sz="900" i="1"/>
              <a:t>1</a:t>
            </a:r>
            <a:endParaRPr/>
          </a:p>
          <a:p>
            <a:pPr marL="914400" lvl="1" indent="-317500" algn="l" rtl="0">
              <a:spcBef>
                <a:spcPts val="0"/>
              </a:spcBef>
              <a:spcAft>
                <a:spcPts val="0"/>
              </a:spcAft>
              <a:buSzPts val="1400"/>
              <a:buChar char="○"/>
            </a:pPr>
            <a:r>
              <a:rPr lang="en"/>
              <a:t>If Eve knows </a:t>
            </a:r>
            <a:r>
              <a:rPr lang="en" i="1"/>
              <a:t>M</a:t>
            </a:r>
            <a:r>
              <a:rPr lang="en" sz="900" i="1"/>
              <a:t>0</a:t>
            </a:r>
            <a:r>
              <a:rPr lang="en"/>
              <a:t>, she can deduce </a:t>
            </a:r>
            <a:r>
              <a:rPr lang="en" i="1"/>
              <a:t>M</a:t>
            </a:r>
            <a:r>
              <a:rPr lang="en" sz="900" i="1"/>
              <a:t>1</a:t>
            </a:r>
            <a:r>
              <a:rPr lang="en"/>
              <a:t> (and vice-versa)</a:t>
            </a:r>
            <a:endParaRPr/>
          </a:p>
          <a:p>
            <a:pPr marL="914400" lvl="1" indent="-317500" algn="l" rtl="0">
              <a:spcBef>
                <a:spcPts val="0"/>
              </a:spcBef>
              <a:spcAft>
                <a:spcPts val="0"/>
              </a:spcAft>
              <a:buSzPts val="1400"/>
              <a:buChar char="○"/>
            </a:pPr>
            <a:r>
              <a:rPr lang="en"/>
              <a:t>Eve can also guess </a:t>
            </a:r>
            <a:r>
              <a:rPr lang="en" i="1"/>
              <a:t>M</a:t>
            </a:r>
            <a:r>
              <a:rPr lang="en" sz="900" i="1"/>
              <a:t>0</a:t>
            </a:r>
            <a:r>
              <a:rPr lang="en"/>
              <a:t> and check that </a:t>
            </a:r>
            <a:r>
              <a:rPr lang="en" i="1"/>
              <a:t>M</a:t>
            </a:r>
            <a:r>
              <a:rPr lang="en" sz="900" i="1"/>
              <a:t>1</a:t>
            </a:r>
            <a:r>
              <a:rPr lang="en"/>
              <a:t> matches her guess for </a:t>
            </a:r>
            <a:r>
              <a:rPr lang="en" i="1"/>
              <a:t>M</a:t>
            </a:r>
            <a:r>
              <a:rPr lang="en" sz="900" i="1"/>
              <a:t>0</a:t>
            </a:r>
            <a:endParaRPr/>
          </a:p>
          <a:p>
            <a:pPr marL="457200" lvl="0" indent="-342900" algn="l" rtl="0">
              <a:spcBef>
                <a:spcPts val="0"/>
              </a:spcBef>
              <a:spcAft>
                <a:spcPts val="0"/>
              </a:spcAft>
              <a:buSzPts val="1800"/>
              <a:buChar char="●"/>
            </a:pPr>
            <a:r>
              <a:rPr lang="en"/>
              <a:t>Result: One-time pads are not secure if the key is reused</a:t>
            </a:r>
            <a:endParaRPr/>
          </a:p>
          <a:p>
            <a:pPr marL="914400" lvl="1" indent="-317500" algn="l" rtl="0">
              <a:spcBef>
                <a:spcPts val="0"/>
              </a:spcBef>
              <a:spcAft>
                <a:spcPts val="0"/>
              </a:spcAft>
              <a:buSzPts val="1400"/>
              <a:buChar char="○"/>
            </a:pPr>
            <a:r>
              <a:rPr lang="en"/>
              <a:t>Alice and Bob must use a different key for every message!</a:t>
            </a:r>
            <a:endParaRPr/>
          </a:p>
        </p:txBody>
      </p:sp>
      <p:sp>
        <p:nvSpPr>
          <p:cNvPr id="1176" name="Google Shape;1176;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87"/>
        <p:cNvGrpSpPr/>
        <p:nvPr/>
      </p:nvGrpSpPr>
      <p:grpSpPr>
        <a:xfrm>
          <a:off x="0" y="0"/>
          <a:ext cx="0" cy="0"/>
          <a:chOff x="0" y="0"/>
          <a:chExt cx="0" cy="0"/>
        </a:xfrm>
      </p:grpSpPr>
      <p:sp>
        <p:nvSpPr>
          <p:cNvPr id="1188" name="Google Shape;1188;p10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in Practice: Spies</a:t>
            </a:r>
            <a:endParaRPr/>
          </a:p>
        </p:txBody>
      </p:sp>
      <p:sp>
        <p:nvSpPr>
          <p:cNvPr id="1189" name="Google Shape;1189;p10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At home base, the spy obtains a large amount of key material (e.g. a book of random bits)</a:t>
            </a:r>
            <a:endParaRPr/>
          </a:p>
          <a:p>
            <a:pPr marL="457200" lvl="0" indent="-342900" algn="l" rtl="0">
              <a:spcBef>
                <a:spcPts val="0"/>
              </a:spcBef>
              <a:spcAft>
                <a:spcPts val="0"/>
              </a:spcAft>
              <a:buSzPts val="1800"/>
              <a:buChar char="●"/>
            </a:pPr>
            <a:r>
              <a:rPr lang="en"/>
              <a:t>In the field, the spy listens for secret messages from their home country</a:t>
            </a:r>
            <a:endParaRPr/>
          </a:p>
          <a:p>
            <a:pPr marL="914400" lvl="1" indent="-317500" algn="l" rtl="0">
              <a:spcBef>
                <a:spcPts val="0"/>
              </a:spcBef>
              <a:spcAft>
                <a:spcPts val="0"/>
              </a:spcAft>
              <a:buSzPts val="1400"/>
              <a:buChar char="○"/>
            </a:pPr>
            <a:r>
              <a:rPr lang="en"/>
              <a:t>There are shortwave and terrestrial radio “number stations”</a:t>
            </a:r>
            <a:endParaRPr/>
          </a:p>
          <a:p>
            <a:pPr marL="914400" lvl="1" indent="-317500" algn="l" rtl="0">
              <a:spcBef>
                <a:spcPts val="0"/>
              </a:spcBef>
              <a:spcAft>
                <a:spcPts val="0"/>
              </a:spcAft>
              <a:buSzPts val="1400"/>
              <a:buChar char="○"/>
            </a:pPr>
            <a:r>
              <a:rPr lang="en"/>
              <a:t>At a regular time, a voice gets on the air and reads a series of numbers</a:t>
            </a:r>
            <a:endParaRPr/>
          </a:p>
          <a:p>
            <a:pPr marL="914400" lvl="1" indent="-317500" algn="l" rtl="0">
              <a:spcBef>
                <a:spcPts val="0"/>
              </a:spcBef>
              <a:spcAft>
                <a:spcPts val="0"/>
              </a:spcAft>
              <a:buSzPts val="1400"/>
              <a:buChar char="○"/>
            </a:pPr>
            <a:r>
              <a:rPr lang="en"/>
              <a:t>If you don’t know the key, this looks like a meaningless sequence of random numbers</a:t>
            </a:r>
            <a:endParaRPr/>
          </a:p>
          <a:p>
            <a:pPr marL="914400" lvl="1" indent="-317500" algn="l" rtl="0">
              <a:spcBef>
                <a:spcPts val="0"/>
              </a:spcBef>
              <a:spcAft>
                <a:spcPts val="0"/>
              </a:spcAft>
              <a:buSzPts val="1400"/>
              <a:buChar char="○"/>
            </a:pPr>
            <a:r>
              <a:rPr lang="en"/>
              <a:t>If you know the key, you can decrypt the spy message!</a:t>
            </a:r>
            <a:endParaRPr/>
          </a:p>
          <a:p>
            <a:pPr marL="457200" lvl="0" indent="-342900" algn="l" rtl="0">
              <a:spcBef>
                <a:spcPts val="0"/>
              </a:spcBef>
              <a:spcAft>
                <a:spcPts val="0"/>
              </a:spcAft>
              <a:buSzPts val="1800"/>
              <a:buChar char="●"/>
            </a:pPr>
            <a:r>
              <a:rPr lang="en"/>
              <a:t>What if you don’t want to send anything to any spies?</a:t>
            </a:r>
            <a:endParaRPr/>
          </a:p>
          <a:p>
            <a:pPr marL="914400" lvl="1" indent="-317500" algn="l" rtl="0">
              <a:spcBef>
                <a:spcPts val="0"/>
              </a:spcBef>
              <a:spcAft>
                <a:spcPts val="0"/>
              </a:spcAft>
              <a:buSzPts val="1400"/>
              <a:buChar char="○"/>
            </a:pPr>
            <a:r>
              <a:rPr lang="en"/>
              <a:t>Read out a list of random numbers anyway</a:t>
            </a:r>
            <a:endParaRPr/>
          </a:p>
          <a:p>
            <a:pPr marL="914400" lvl="1" indent="-317500" algn="l" rtl="0">
              <a:spcBef>
                <a:spcPts val="0"/>
              </a:spcBef>
              <a:spcAft>
                <a:spcPts val="0"/>
              </a:spcAft>
              <a:buSzPts val="1400"/>
              <a:buChar char="○"/>
            </a:pPr>
            <a:r>
              <a:rPr lang="en"/>
              <a:t>Because one-time pad leaks no information, an eavesdropper can’t distinguish between an encrypted message and random numbers!</a:t>
            </a:r>
            <a:endParaRPr/>
          </a:p>
        </p:txBody>
      </p:sp>
      <p:sp>
        <p:nvSpPr>
          <p:cNvPr id="1190" name="Google Shape;1190;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94"/>
        <p:cNvGrpSpPr/>
        <p:nvPr/>
      </p:nvGrpSpPr>
      <p:grpSpPr>
        <a:xfrm>
          <a:off x="0" y="0"/>
          <a:ext cx="0" cy="0"/>
          <a:chOff x="0" y="0"/>
          <a:chExt cx="0" cy="0"/>
        </a:xfrm>
      </p:grpSpPr>
      <p:sp>
        <p:nvSpPr>
          <p:cNvPr id="1195" name="Google Shape;1195;p1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 in Practice: VENONA</a:t>
            </a:r>
            <a:endParaRPr/>
          </a:p>
        </p:txBody>
      </p:sp>
      <p:sp>
        <p:nvSpPr>
          <p:cNvPr id="1196" name="Google Shape;1196;p1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Soviet spies used one-time pads for communication from their spies in the US</a:t>
            </a:r>
            <a:endParaRPr/>
          </a:p>
          <a:p>
            <a:pPr marL="457200" lvl="0" indent="-342900" algn="l" rtl="0">
              <a:spcBef>
                <a:spcPts val="0"/>
              </a:spcBef>
              <a:spcAft>
                <a:spcPts val="0"/>
              </a:spcAft>
              <a:buSzPts val="1800"/>
              <a:buChar char="●"/>
            </a:pPr>
            <a:r>
              <a:rPr lang="en"/>
              <a:t>During WWII, the Soviets started reusing key material</a:t>
            </a:r>
            <a:endParaRPr/>
          </a:p>
          <a:p>
            <a:pPr marL="914400" lvl="1" indent="-317500" algn="l" rtl="0">
              <a:spcBef>
                <a:spcPts val="0"/>
              </a:spcBef>
              <a:spcAft>
                <a:spcPts val="0"/>
              </a:spcAft>
              <a:buSzPts val="1400"/>
              <a:buChar char="○"/>
            </a:pPr>
            <a:r>
              <a:rPr lang="en"/>
              <a:t>Uncertain whether it was just the cost of generating pads or what…</a:t>
            </a:r>
            <a:endParaRPr/>
          </a:p>
          <a:p>
            <a:pPr marL="457200" lvl="0" indent="-342900" algn="l" rtl="0">
              <a:spcBef>
                <a:spcPts val="0"/>
              </a:spcBef>
              <a:spcAft>
                <a:spcPts val="0"/>
              </a:spcAft>
              <a:buSzPts val="1800"/>
              <a:buChar char="●"/>
            </a:pPr>
            <a:r>
              <a:rPr lang="en"/>
              <a:t>VENONA was a US cryptanalysis project designed to break these messages</a:t>
            </a:r>
            <a:endParaRPr/>
          </a:p>
          <a:p>
            <a:pPr marL="914400" lvl="1" indent="-317500" algn="l" rtl="0">
              <a:spcBef>
                <a:spcPts val="0"/>
              </a:spcBef>
              <a:spcAft>
                <a:spcPts val="0"/>
              </a:spcAft>
              <a:buSzPts val="1400"/>
              <a:buChar char="○"/>
            </a:pPr>
            <a:r>
              <a:rPr lang="en"/>
              <a:t>Included confirming/identifying the spies targeting the US Manhattan project</a:t>
            </a:r>
            <a:endParaRPr/>
          </a:p>
          <a:p>
            <a:pPr marL="914400" lvl="1" indent="-317500" algn="l" rtl="0">
              <a:spcBef>
                <a:spcPts val="0"/>
              </a:spcBef>
              <a:spcAft>
                <a:spcPts val="0"/>
              </a:spcAft>
              <a:buSzPts val="1400"/>
              <a:buChar char="○"/>
            </a:pPr>
            <a:r>
              <a:rPr lang="en"/>
              <a:t>Project continued until 1980!</a:t>
            </a:r>
            <a:endParaRPr/>
          </a:p>
          <a:p>
            <a:pPr marL="457200" lvl="0" indent="-342900" algn="l" rtl="0">
              <a:spcBef>
                <a:spcPts val="0"/>
              </a:spcBef>
              <a:spcAft>
                <a:spcPts val="0"/>
              </a:spcAft>
              <a:buSzPts val="1800"/>
              <a:buChar char="●"/>
            </a:pPr>
            <a:r>
              <a:rPr lang="en"/>
              <a:t>Not declassified until 1995!</a:t>
            </a:r>
            <a:endParaRPr/>
          </a:p>
          <a:p>
            <a:pPr marL="914400" lvl="1" indent="-317500" algn="l" rtl="0">
              <a:spcBef>
                <a:spcPts val="0"/>
              </a:spcBef>
              <a:spcAft>
                <a:spcPts val="0"/>
              </a:spcAft>
              <a:buSzPts val="1400"/>
              <a:buChar char="○"/>
            </a:pPr>
            <a:r>
              <a:rPr lang="en"/>
              <a:t>So secret even President Truman wasn’t informed about it</a:t>
            </a:r>
            <a:endParaRPr/>
          </a:p>
          <a:p>
            <a:pPr marL="914400" lvl="1" indent="-317500" algn="l" rtl="0">
              <a:spcBef>
                <a:spcPts val="0"/>
              </a:spcBef>
              <a:spcAft>
                <a:spcPts val="0"/>
              </a:spcAft>
              <a:buSzPts val="1400"/>
              <a:buChar char="○"/>
            </a:pPr>
            <a:r>
              <a:rPr lang="en"/>
              <a:t>The Soviets found out about it in 1949 through their spy Ken Philby, but their one-time pad reuse was fixed after 1948 anyway</a:t>
            </a:r>
            <a:endParaRPr/>
          </a:p>
          <a:p>
            <a:pPr marL="457200" lvl="0" indent="-342900" algn="l" rtl="0">
              <a:spcBef>
                <a:spcPts val="0"/>
              </a:spcBef>
              <a:spcAft>
                <a:spcPts val="0"/>
              </a:spcAft>
              <a:buSzPts val="1800"/>
              <a:buChar char="●"/>
            </a:pPr>
            <a:r>
              <a:rPr lang="en" b="1"/>
              <a:t>Takeaway</a:t>
            </a:r>
            <a:r>
              <a:rPr lang="en"/>
              <a:t>: Otherwise-secure cryptographic systems can fail very badly if used improperly!</a:t>
            </a:r>
            <a:endParaRPr/>
          </a:p>
        </p:txBody>
      </p:sp>
      <p:sp>
        <p:nvSpPr>
          <p:cNvPr id="1197" name="Google Shape;1197;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9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What’s cryptography?</a:t>
            </a:r>
            <a:endParaRPr/>
          </a:p>
          <a:p>
            <a:pPr marL="914400" lvl="1" indent="-317500" algn="l" rtl="0">
              <a:spcBef>
                <a:spcPts val="0"/>
              </a:spcBef>
              <a:spcAft>
                <a:spcPts val="0"/>
              </a:spcAft>
              <a:buSzPts val="1400"/>
              <a:buChar char="○"/>
            </a:pPr>
            <a:r>
              <a:rPr lang="en"/>
              <a:t>Communicating securely over insecure channels</a:t>
            </a:r>
            <a:endParaRPr/>
          </a:p>
          <a:p>
            <a:pPr marL="914400" lvl="1" indent="-317500" algn="l" rtl="0">
              <a:spcBef>
                <a:spcPts val="0"/>
              </a:spcBef>
              <a:spcAft>
                <a:spcPts val="0"/>
              </a:spcAft>
              <a:buSzPts val="1400"/>
              <a:buChar char="○"/>
            </a:pPr>
            <a:r>
              <a:rPr lang="en"/>
              <a:t>You should never write your own crypto! Use existing libraries instead.</a:t>
            </a:r>
            <a:endParaRPr/>
          </a:p>
          <a:p>
            <a:pPr marL="457200" lvl="0" indent="-342900" algn="l" rtl="0">
              <a:spcBef>
                <a:spcPts val="0"/>
              </a:spcBef>
              <a:spcAft>
                <a:spcPts val="0"/>
              </a:spcAft>
              <a:buSzPts val="1800"/>
              <a:buChar char="●"/>
            </a:pPr>
            <a:r>
              <a:rPr lang="en"/>
              <a:t>Definitions</a:t>
            </a:r>
            <a:endParaRPr/>
          </a:p>
          <a:p>
            <a:pPr marL="914400" lvl="1" indent="-317500" algn="l" rtl="0">
              <a:spcBef>
                <a:spcPts val="0"/>
              </a:spcBef>
              <a:spcAft>
                <a:spcPts val="0"/>
              </a:spcAft>
              <a:buSzPts val="1400"/>
              <a:buChar char="○"/>
            </a:pPr>
            <a:r>
              <a:rPr lang="en"/>
              <a:t>Alice and Bob want to send messages over an insecure channel. Eve can read anything sent over the insecure channel. Mallory can read or modify anything sent over the insecure channel.</a:t>
            </a:r>
            <a:endParaRPr/>
          </a:p>
          <a:p>
            <a:pPr marL="914400" lvl="1" indent="-317500" algn="l" rtl="0">
              <a:spcBef>
                <a:spcPts val="0"/>
              </a:spcBef>
              <a:spcAft>
                <a:spcPts val="0"/>
              </a:spcAft>
              <a:buSzPts val="1400"/>
              <a:buChar char="○"/>
            </a:pPr>
            <a:r>
              <a:rPr lang="en"/>
              <a:t>We want to ensure confidentiality (adversary can’t read message), integrity (adversary can’t modify message), and authenticity (prove message came from sender)</a:t>
            </a:r>
            <a:endParaRPr/>
          </a:p>
          <a:p>
            <a:pPr marL="914400" lvl="1" indent="-317500" algn="l" rtl="0">
              <a:spcBef>
                <a:spcPts val="0"/>
              </a:spcBef>
              <a:spcAft>
                <a:spcPts val="0"/>
              </a:spcAft>
              <a:buSzPts val="1400"/>
              <a:buChar char="○"/>
            </a:pPr>
            <a:r>
              <a:rPr lang="en"/>
              <a:t>Crypto uses secret keys. Kerckhoff’s principle says to assume the attacker knows the entire system, except the secret keys.</a:t>
            </a:r>
            <a:endParaRPr/>
          </a:p>
          <a:p>
            <a:pPr marL="914400" lvl="1" indent="-317500" algn="l" rtl="0">
              <a:spcBef>
                <a:spcPts val="0"/>
              </a:spcBef>
              <a:spcAft>
                <a:spcPts val="0"/>
              </a:spcAft>
              <a:buSzPts val="1400"/>
              <a:buChar char="○"/>
            </a:pPr>
            <a:r>
              <a:rPr lang="en"/>
              <a:t>There are several different threat models. We’ll focus on the chosen plaintext attack, where Eve tricks Alice into encrypting some messages.</a:t>
            </a:r>
            <a:endParaRPr/>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10" name="Google Shape;1210;p11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IND-CPA security</a:t>
            </a:r>
            <a:endParaRPr/>
          </a:p>
          <a:p>
            <a:pPr marL="914400" lvl="1" indent="-317500" algn="l" rtl="0">
              <a:spcBef>
                <a:spcPts val="0"/>
              </a:spcBef>
              <a:spcAft>
                <a:spcPts val="0"/>
              </a:spcAft>
              <a:buSzPts val="1400"/>
              <a:buChar char="○"/>
            </a:pPr>
            <a:r>
              <a:rPr lang="en"/>
              <a:t>Even if Eve can trick Alice into encrypting some messages of Eve’s choosing, given the encryption of either </a:t>
            </a:r>
            <a:r>
              <a:rPr lang="en" i="1"/>
              <a:t>M</a:t>
            </a:r>
            <a:r>
              <a:rPr lang="en" sz="900"/>
              <a:t>0</a:t>
            </a:r>
            <a:r>
              <a:rPr lang="en"/>
              <a:t> or </a:t>
            </a:r>
            <a:r>
              <a:rPr lang="en" i="1"/>
              <a:t>M</a:t>
            </a:r>
            <a:r>
              <a:rPr lang="en" sz="900"/>
              <a:t>1</a:t>
            </a:r>
            <a:r>
              <a:rPr lang="en"/>
              <a:t>, Eve cannot distinguish which message was sent with probability greater than 1/2.</a:t>
            </a:r>
            <a:endParaRPr/>
          </a:p>
          <a:p>
            <a:pPr marL="914400" lvl="1" indent="-317500" algn="l" rtl="0">
              <a:spcBef>
                <a:spcPts val="0"/>
              </a:spcBef>
              <a:spcAft>
                <a:spcPts val="0"/>
              </a:spcAft>
              <a:buSzPts val="1400"/>
              <a:buChar char="○"/>
            </a:pPr>
            <a:r>
              <a:rPr lang="en"/>
              <a:t>We can use the IND-CPA game to test for IND-CPA security</a:t>
            </a:r>
            <a:endParaRPr/>
          </a:p>
          <a:p>
            <a:pPr marL="914400" lvl="1" indent="-317500" algn="l" rtl="0">
              <a:spcBef>
                <a:spcPts val="0"/>
              </a:spcBef>
              <a:spcAft>
                <a:spcPts val="0"/>
              </a:spcAft>
              <a:buSzPts val="1400"/>
              <a:buChar char="○"/>
            </a:pPr>
            <a:r>
              <a:rPr lang="en"/>
              <a:t>Edge cases: IND-CPA secure schemes can leak length. Eve is limited to polynomial-time algorithms, and must have a non-negligible advantage to win.</a:t>
            </a:r>
            <a:endParaRPr/>
          </a:p>
          <a:p>
            <a:pPr marL="457200" lvl="0" indent="-342900" algn="l" rtl="0">
              <a:spcBef>
                <a:spcPts val="0"/>
              </a:spcBef>
              <a:spcAft>
                <a:spcPts val="0"/>
              </a:spcAft>
              <a:buSzPts val="1800"/>
              <a:buChar char="●"/>
            </a:pPr>
            <a:r>
              <a:rPr lang="en"/>
              <a:t>One-time pads</a:t>
            </a:r>
            <a:endParaRPr/>
          </a:p>
          <a:p>
            <a:pPr marL="914400" lvl="1" indent="-317500" algn="l" rtl="0">
              <a:spcBef>
                <a:spcPts val="0"/>
              </a:spcBef>
              <a:spcAft>
                <a:spcPts val="0"/>
              </a:spcAft>
              <a:buSzPts val="1400"/>
              <a:buChar char="○"/>
            </a:pPr>
            <a:r>
              <a:rPr lang="en"/>
              <a:t>Symmetric encryption scheme: Alice and Bob share a secret key.</a:t>
            </a:r>
            <a:endParaRPr/>
          </a:p>
          <a:p>
            <a:pPr marL="914400" lvl="1" indent="-317500" algn="l" rtl="0">
              <a:spcBef>
                <a:spcPts val="0"/>
              </a:spcBef>
              <a:spcAft>
                <a:spcPts val="0"/>
              </a:spcAft>
              <a:buSzPts val="1400"/>
              <a:buChar char="○"/>
            </a:pPr>
            <a:r>
              <a:rPr lang="en"/>
              <a:t>Encryption and decryption: Bitwise XOR with the key.</a:t>
            </a:r>
            <a:endParaRPr/>
          </a:p>
          <a:p>
            <a:pPr marL="914400" lvl="1" indent="-317500" algn="l" rtl="0">
              <a:spcBef>
                <a:spcPts val="0"/>
              </a:spcBef>
              <a:spcAft>
                <a:spcPts val="0"/>
              </a:spcAft>
              <a:buSzPts val="1400"/>
              <a:buChar char="○"/>
            </a:pPr>
            <a:r>
              <a:rPr lang="en"/>
              <a:t>No information leakage if the key is never reused.</a:t>
            </a:r>
            <a:endParaRPr/>
          </a:p>
          <a:p>
            <a:pPr marL="914400" lvl="1" indent="-317500" algn="l" rtl="0">
              <a:spcBef>
                <a:spcPts val="0"/>
              </a:spcBef>
              <a:spcAft>
                <a:spcPts val="0"/>
              </a:spcAft>
              <a:buSzPts val="1400"/>
              <a:buChar char="○"/>
            </a:pPr>
            <a:r>
              <a:rPr lang="en"/>
              <a:t>Information leaks if the key is reused.</a:t>
            </a:r>
            <a:endParaRPr/>
          </a:p>
          <a:p>
            <a:pPr marL="914400" lvl="1" indent="-317500" algn="l" rtl="0">
              <a:spcBef>
                <a:spcPts val="0"/>
              </a:spcBef>
              <a:spcAft>
                <a:spcPts val="0"/>
              </a:spcAft>
              <a:buSzPts val="1400"/>
              <a:buChar char="○"/>
            </a:pPr>
            <a:r>
              <a:rPr lang="en"/>
              <a:t>Impractical for real-world usage, unless you’re a spy.</a:t>
            </a:r>
            <a:endParaRPr/>
          </a:p>
        </p:txBody>
      </p:sp>
      <p:sp>
        <p:nvSpPr>
          <p:cNvPr id="1211" name="Google Shape;1211;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352" name="Google Shape;352;p45"/>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5.3–5.9</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6"/>
          <p:cNvPicPr preferRelativeResize="0"/>
          <p:nvPr/>
        </p:nvPicPr>
        <p:blipFill rotWithShape="1">
          <a:blip r:embed="rId3">
            <a:alphaModFix/>
          </a:blip>
          <a:srcRect b="15419"/>
          <a:stretch/>
        </p:blipFill>
        <p:spPr>
          <a:xfrm>
            <a:off x="2163940" y="2571750"/>
            <a:ext cx="4816113" cy="2571751"/>
          </a:xfrm>
          <a:prstGeom prst="rect">
            <a:avLst/>
          </a:prstGeom>
          <a:noFill/>
          <a:ln>
            <a:noFill/>
          </a:ln>
        </p:spPr>
      </p:pic>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500" y="1170625"/>
            <a:ext cx="8520600" cy="2174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Alice and Bob: The main characters trying to send messages to each other over an insecure communication channel</a:t>
            </a:r>
            <a:endParaRPr/>
          </a:p>
          <a:p>
            <a:pPr marL="914400" lvl="1" indent="-317500" algn="l" rtl="0">
              <a:spcBef>
                <a:spcPts val="0"/>
              </a:spcBef>
              <a:spcAft>
                <a:spcPts val="0"/>
              </a:spcAft>
              <a:buSzPts val="1400"/>
              <a:buChar char="○"/>
            </a:pPr>
            <a:r>
              <a:rPr lang="en"/>
              <a:t>Carol and Dave can also join the party later</a:t>
            </a:r>
            <a:endParaRPr/>
          </a:p>
          <a:p>
            <a:pPr marL="457200" lvl="0" indent="-342900" algn="l" rtl="0">
              <a:spcBef>
                <a:spcPts val="0"/>
              </a:spcBef>
              <a:spcAft>
                <a:spcPts val="0"/>
              </a:spcAft>
              <a:buSzPts val="1800"/>
              <a:buChar char="●"/>
            </a:pPr>
            <a:r>
              <a:rPr lang="en"/>
              <a:t>Eve: An </a:t>
            </a:r>
            <a:r>
              <a:rPr lang="en" b="1"/>
              <a:t>eavesdropper</a:t>
            </a:r>
            <a:r>
              <a:rPr lang="en"/>
              <a:t> who can read any data sent over the channel</a:t>
            </a:r>
            <a:endParaRPr/>
          </a:p>
          <a:p>
            <a:pPr marL="457200" lvl="0" indent="-342900" algn="l" rtl="0">
              <a:spcBef>
                <a:spcPts val="0"/>
              </a:spcBef>
              <a:spcAft>
                <a:spcPts val="0"/>
              </a:spcAft>
              <a:buSzPts val="1800"/>
              <a:buChar char="●"/>
            </a:pPr>
            <a:r>
              <a:rPr lang="en"/>
              <a:t>Mallory: A </a:t>
            </a:r>
            <a:r>
              <a:rPr lang="en" b="1"/>
              <a:t>manipulator</a:t>
            </a:r>
            <a:r>
              <a:rPr lang="en"/>
              <a:t> who can read and modify any data sent over the channel</a:t>
            </a:r>
            <a:endParaRPr/>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6477</Words>
  <Application>Microsoft Macintosh PowerPoint</Application>
  <PresentationFormat>On-screen Show (16:9)</PresentationFormat>
  <Paragraphs>1209</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Courier New</vt:lpstr>
      <vt:lpstr>CS 161</vt:lpstr>
      <vt:lpstr>Intro to Cryptography</vt:lpstr>
      <vt:lpstr>Announcements</vt:lpstr>
      <vt:lpstr>Cunning Plan Today: Cryptography</vt:lpstr>
      <vt:lpstr>What is cryptography?</vt:lpstr>
      <vt:lpstr>What is cryptography?</vt:lpstr>
      <vt:lpstr>Don’t try this at home!</vt:lpstr>
      <vt:lpstr>Don’t try this at home!</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vt:lpstr>
      <vt:lpstr>Threat Models</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Two-Time Pads?</vt:lpstr>
      <vt:lpstr>Two-Time Pads?</vt:lpstr>
      <vt:lpstr>Two-Time Pads?</vt:lpstr>
      <vt:lpstr>Impracticality of One-Time Pads</vt:lpstr>
      <vt:lpstr>One-Time Pads in Practice: Spies</vt:lpstr>
      <vt:lpstr>Two-Time Pads in Practice: VENONA</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3</cp:revision>
  <dcterms:modified xsi:type="dcterms:W3CDTF">2023-08-18T17:46:06Z</dcterms:modified>
</cp:coreProperties>
</file>